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79" r:id="rId2"/>
    <p:sldId id="266" r:id="rId3"/>
    <p:sldId id="273" r:id="rId4"/>
    <p:sldId id="290" r:id="rId5"/>
    <p:sldId id="291" r:id="rId6"/>
    <p:sldId id="292" r:id="rId7"/>
    <p:sldId id="272" r:id="rId8"/>
    <p:sldId id="286" r:id="rId9"/>
    <p:sldId id="287" r:id="rId10"/>
    <p:sldId id="274" r:id="rId11"/>
    <p:sldId id="275" r:id="rId12"/>
    <p:sldId id="276" r:id="rId13"/>
    <p:sldId id="293" r:id="rId14"/>
    <p:sldId id="277" r:id="rId15"/>
    <p:sldId id="280" r:id="rId16"/>
    <p:sldId id="281" r:id="rId17"/>
    <p:sldId id="282" r:id="rId18"/>
    <p:sldId id="288" r:id="rId19"/>
    <p:sldId id="283" r:id="rId20"/>
    <p:sldId id="289" r:id="rId21"/>
    <p:sldId id="29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75" d="100"/>
          <a:sy n="75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585038-DA03-4A26-A328-B97D75A56353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0D6790-A73E-4F5E-8CDF-37E482A9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8BAF03-DEB9-4D31-901A-4684448B39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chemeClr val="accent2"/>
                </a:solidFill>
                <a:latin typeface="Arial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79F83A-6982-4C15-A2AC-ECD4B74963F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26F53F-080D-4B80-B15A-5F1713194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594A-7BE5-42FC-A52A-46248C4A8A38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3BA4-AB21-4FF5-BC3F-E9FD4D853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EF7CD-454A-446B-84FC-7DAA5E65833D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1910D-130A-4DBE-BE24-17096E4AC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558F-5839-4229-B82C-3FEA617A10DD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E214-0848-4204-95A0-D9861517C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A65E1-1E88-41F6-92CD-04D9CD94F25F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E3B57-5048-4537-8D95-A9655799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49CD-5637-4E50-8FF6-E89929105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F8C1-9295-4D0A-97D2-F14BB77C7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7A3F-72E0-4E72-9AA3-2478A9F30432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4DB0-28F3-45EF-9C9F-5552B1961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AD54-C498-47A3-B1FF-833A2794C40F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221C-846B-4D19-AFB1-FBCCA4A57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05B1-DAA0-44C1-BEB5-400C87100AD1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C50CC-8886-417A-B279-17206985E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A5FE5-8B84-4A09-995B-DB2C54565B9D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D21B4-8B52-48AA-9134-00CDA4E7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EF656-E2F8-441D-98E4-1AAD55285E61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45EF-B5D3-4C7A-9AAD-328BE0A25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681E-4807-4D37-AEE1-BFAB0D8A4209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D319-CC77-4BB0-8BD4-89641D4E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D672-95C2-43F1-8C08-172ECCED692E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9953-F0B0-481D-BDB1-2085A2E5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3A623-DD1A-4919-8261-2D44D8743579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BE5B-7334-4623-9D31-6C4E50BA9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F1C8F01-347B-448F-986E-8F3A4B5E6E42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F43B758-3773-414F-A1D0-43CE908EB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9" r:id="rId14"/>
    <p:sldLayoutId id="2147483680" r:id="rId15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Підготували: учні 11 класу Блавацька Марія, Максимишин Христина</a:t>
            </a:r>
            <a:endParaRPr lang="ru-RU" sz="24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6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Застосування спиртів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Бутанол </a:t>
            </a:r>
            <a:r>
              <a:rPr lang="en-US" smtClean="0"/>
              <a:t>C</a:t>
            </a:r>
            <a:r>
              <a:rPr lang="en-US" sz="2100" smtClean="0"/>
              <a:t>4</a:t>
            </a:r>
            <a:r>
              <a:rPr lang="en-US" smtClean="0"/>
              <a:t>H</a:t>
            </a:r>
            <a:r>
              <a:rPr lang="en-US" sz="2100" smtClean="0"/>
              <a:t>9</a:t>
            </a:r>
            <a:r>
              <a:rPr lang="en-US" smtClean="0"/>
              <a:t>OH</a:t>
            </a:r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6337300" cy="47180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smtClean="0"/>
              <a:t> </a:t>
            </a:r>
            <a:r>
              <a:rPr lang="uk-UA" sz="2400" smtClean="0"/>
              <a:t>використовують як розчинник жирів і смол;</a:t>
            </a:r>
          </a:p>
          <a:p>
            <a:pPr>
              <a:buFont typeface="Arial" charset="0"/>
              <a:buChar char="•"/>
            </a:pPr>
            <a:r>
              <a:rPr lang="uk-UA" sz="2400" smtClean="0"/>
              <a:t>служить сировиною для отримання запашних речовин;</a:t>
            </a:r>
          </a:p>
          <a:p>
            <a:pPr>
              <a:buFont typeface="Arial" charset="0"/>
              <a:buChar char="•"/>
            </a:pPr>
            <a:r>
              <a:rPr lang="uk-UA" sz="2400" smtClean="0"/>
              <a:t>в шампунях він використовується як компонент, що підвищує прозорість розчинів</a:t>
            </a:r>
          </a:p>
          <a:p>
            <a:pPr>
              <a:buFont typeface="Arial" charset="0"/>
              <a:buChar char="•"/>
            </a:pPr>
            <a:r>
              <a:rPr lang="ru-RU" sz="2400" smtClean="0"/>
              <a:t>Без бутанолу неможливо уявити процес виробництва гальмівної рідини, дермантину, плівки фотографічної, текстилю. Низька його ціна  дозволяє використовувати його як біопальне.</a:t>
            </a:r>
          </a:p>
        </p:txBody>
      </p:sp>
      <p:pic>
        <p:nvPicPr>
          <p:cNvPr id="28675" name="Picture 4" descr="f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1557338"/>
            <a:ext cx="2695575" cy="2189162"/>
          </a:xfrm>
        </p:spPr>
      </p:pic>
      <p:pic>
        <p:nvPicPr>
          <p:cNvPr id="28676" name="Picture 5" descr="1143832016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3789363"/>
            <a:ext cx="2376487" cy="2189162"/>
          </a:xfr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5338763" cy="563562"/>
          </a:xfrm>
        </p:spPr>
        <p:txBody>
          <a:bodyPr/>
          <a:lstStyle/>
          <a:p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Бензиловий 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спирт                         С</a:t>
            </a:r>
            <a:r>
              <a:rPr lang="ru-RU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6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</a:t>
            </a:r>
            <a:r>
              <a:rPr lang="ru-RU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5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–CH</a:t>
            </a:r>
            <a:r>
              <a:rPr lang="ru-RU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–OH</a:t>
            </a:r>
          </a:p>
        </p:txBody>
      </p:sp>
      <p:pic>
        <p:nvPicPr>
          <p:cNvPr id="29698" name="Picture 3" descr="pageimg_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00813" y="1214438"/>
            <a:ext cx="2376487" cy="2649537"/>
          </a:xfrm>
        </p:spPr>
      </p:pic>
      <p:pic>
        <p:nvPicPr>
          <p:cNvPr id="29699" name="Picture 4" descr="pic_4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3860800"/>
            <a:ext cx="2214562" cy="2663825"/>
          </a:xfrm>
        </p:spPr>
      </p:pic>
      <p:sp>
        <p:nvSpPr>
          <p:cNvPr id="2150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28750"/>
            <a:ext cx="5511800" cy="4875213"/>
          </a:xfrm>
        </p:spPr>
        <p:txBody>
          <a:bodyPr/>
          <a:lstStyle/>
          <a:p>
            <a:pPr>
              <a:defRPr/>
            </a:pPr>
            <a:endParaRPr lang="ru-RU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/>
              <a:t>    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антисептичні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  в </a:t>
            </a:r>
            <a:r>
              <a:rPr lang="ru-RU" sz="2400" dirty="0" err="1" smtClean="0"/>
              <a:t>косметиці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: </a:t>
            </a:r>
          </a:p>
          <a:p>
            <a:pPr>
              <a:defRPr/>
            </a:pPr>
            <a:r>
              <a:rPr lang="ru-RU" sz="2400" dirty="0" smtClean="0"/>
              <a:t>як консервант </a:t>
            </a:r>
            <a:r>
              <a:rPr lang="ru-RU" sz="2400" dirty="0" err="1" smtClean="0"/>
              <a:t>кремів</a:t>
            </a:r>
            <a:r>
              <a:rPr lang="ru-RU" sz="2400" dirty="0" smtClean="0"/>
              <a:t>, </a:t>
            </a:r>
            <a:r>
              <a:rPr lang="ru-RU" sz="2400" dirty="0" err="1" smtClean="0"/>
              <a:t>лосьйонів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зубних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еліксирів</a:t>
            </a:r>
            <a:r>
              <a:rPr lang="ru-RU" sz="2400" dirty="0" smtClean="0"/>
              <a:t>;</a:t>
            </a:r>
          </a:p>
          <a:p>
            <a:pPr>
              <a:defRPr/>
            </a:pPr>
            <a:r>
              <a:rPr lang="ru-RU" sz="2400" dirty="0" smtClean="0"/>
              <a:t>в </a:t>
            </a:r>
            <a:r>
              <a:rPr lang="ru-RU" sz="2400" dirty="0" err="1" smtClean="0"/>
              <a:t>парфумерії</a:t>
            </a:r>
            <a:r>
              <a:rPr lang="ru-RU" sz="2400" dirty="0" smtClean="0"/>
              <a:t> - як </a:t>
            </a:r>
            <a:r>
              <a:rPr lang="ru-RU" sz="2400" dirty="0" err="1" smtClean="0"/>
              <a:t>запашне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речовина</a:t>
            </a:r>
            <a:r>
              <a:rPr lang="ru-RU" sz="2400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2400" dirty="0" err="1" smtClean="0"/>
              <a:t>Бензиловий</a:t>
            </a:r>
            <a:r>
              <a:rPr lang="ru-RU" sz="2400" dirty="0" smtClean="0"/>
              <a:t> спирт    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 </a:t>
            </a:r>
            <a:r>
              <a:rPr lang="ru-RU" sz="2400" dirty="0"/>
              <a:t>як </a:t>
            </a:r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розчинник</a:t>
            </a:r>
            <a:r>
              <a:rPr lang="ru-RU" sz="2400" dirty="0"/>
              <a:t> для </a:t>
            </a:r>
            <a:r>
              <a:rPr lang="ru-RU" sz="2400" dirty="0" err="1"/>
              <a:t>чорнил</a:t>
            </a:r>
            <a:r>
              <a:rPr lang="ru-RU" sz="2400" dirty="0"/>
              <a:t>, </a:t>
            </a:r>
            <a:r>
              <a:rPr lang="ru-RU" sz="2400" dirty="0" err="1"/>
              <a:t>фарб</a:t>
            </a:r>
            <a:r>
              <a:rPr lang="ru-RU" sz="2400" dirty="0"/>
              <a:t>, </a:t>
            </a:r>
            <a:r>
              <a:rPr lang="ru-RU" sz="2400" dirty="0" err="1" smtClean="0"/>
              <a:t>лаків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800" dirty="0" err="1" smtClean="0"/>
              <a:t>Гл</a:t>
            </a:r>
            <a:r>
              <a:rPr lang="uk-UA" sz="3800" dirty="0" smtClean="0"/>
              <a:t>і</a:t>
            </a:r>
            <a:r>
              <a:rPr lang="ru-RU" sz="3800" dirty="0" err="1" smtClean="0"/>
              <a:t>церин</a:t>
            </a:r>
            <a:r>
              <a:rPr lang="ru-RU" sz="3800" dirty="0" smtClean="0"/>
              <a:t> </a:t>
            </a:r>
            <a:br>
              <a:rPr lang="ru-RU" sz="3800" dirty="0" smtClean="0"/>
            </a:br>
            <a:r>
              <a:rPr lang="ru-RU" sz="3800" dirty="0" smtClean="0"/>
              <a:t>HOCH</a:t>
            </a:r>
            <a:r>
              <a:rPr lang="ru-RU" sz="2100" dirty="0" smtClean="0"/>
              <a:t>2</a:t>
            </a:r>
            <a:r>
              <a:rPr lang="ru-RU" sz="3800" dirty="0" smtClean="0"/>
              <a:t>–CH(OH)–CH</a:t>
            </a:r>
            <a:r>
              <a:rPr lang="ru-RU" sz="1900" dirty="0" smtClean="0"/>
              <a:t>2</a:t>
            </a:r>
            <a:r>
              <a:rPr lang="ru-RU" sz="3800" dirty="0" smtClean="0"/>
              <a:t>OH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571625"/>
            <a:ext cx="5892800" cy="4098925"/>
          </a:xfrm>
        </p:spPr>
        <p:txBody>
          <a:bodyPr/>
          <a:lstStyle/>
          <a:p>
            <a:r>
              <a:rPr lang="ru-RU" sz="2400" smtClean="0">
                <a:solidFill>
                  <a:srgbClr val="252525"/>
                </a:solidFill>
              </a:rPr>
              <a:t> Гліцерин гігроскопічний. Завдяки властивості поглинати з </a:t>
            </a:r>
            <a:r>
              <a:rPr lang="ru-RU" sz="2400" smtClean="0">
                <a:solidFill>
                  <a:srgbClr val="0B0080"/>
                </a:solidFill>
              </a:rPr>
              <a:t>повітря</a:t>
            </a:r>
            <a:r>
              <a:rPr lang="ru-RU" sz="2400" smtClean="0">
                <a:solidFill>
                  <a:srgbClr val="252525"/>
                </a:solidFill>
              </a:rPr>
              <a:t> до 40-50 % </a:t>
            </a:r>
            <a:r>
              <a:rPr lang="ru-RU" sz="2400" smtClean="0">
                <a:solidFill>
                  <a:srgbClr val="0B0080"/>
                </a:solidFill>
              </a:rPr>
              <a:t>води</a:t>
            </a:r>
            <a:r>
              <a:rPr lang="ru-RU" sz="2400" smtClean="0">
                <a:solidFill>
                  <a:srgbClr val="252525"/>
                </a:solidFill>
              </a:rPr>
              <a:t> по відношенню до його початкової маси, він отримав широке розповсюдження в косметиці, як речовина, що швидко відбирає воду. Він застосовується майже у всіх косметичних препаратах як пом'якшуючий засіб та є одним з основних видів сировини для виготовлення </a:t>
            </a:r>
            <a:r>
              <a:rPr lang="ru-RU" sz="2400" smtClean="0">
                <a:solidFill>
                  <a:srgbClr val="0B0080"/>
                </a:solidFill>
              </a:rPr>
              <a:t>зубних паст</a:t>
            </a:r>
            <a:r>
              <a:rPr lang="ru-RU" sz="2400" smtClean="0">
                <a:solidFill>
                  <a:srgbClr val="252525"/>
                </a:solidFill>
              </a:rPr>
              <a:t>.</a:t>
            </a:r>
            <a:endParaRPr lang="uk-UA" sz="2400" smtClean="0"/>
          </a:p>
        </p:txBody>
      </p:sp>
      <p:pic>
        <p:nvPicPr>
          <p:cNvPr id="30723" name="Picture 4" descr="m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557338"/>
            <a:ext cx="2781300" cy="2189162"/>
          </a:xfr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3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828675"/>
          </a:xfrm>
        </p:spPr>
        <p:txBody>
          <a:bodyPr/>
          <a:lstStyle/>
          <a:p>
            <a:r>
              <a:rPr lang="ru-RU" smtClean="0"/>
              <a:t>Гл</a:t>
            </a:r>
            <a:r>
              <a:rPr lang="uk-UA" smtClean="0"/>
              <a:t>і</a:t>
            </a:r>
            <a:r>
              <a:rPr lang="ru-RU" smtClean="0"/>
              <a:t>церин (гліцерол)</a:t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16913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694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53279" marR="2053279"/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95288" y="2133600"/>
            <a:ext cx="5329237" cy="3997325"/>
          </a:xfrm>
        </p:spPr>
        <p:txBody>
          <a:bodyPr/>
          <a:lstStyle/>
          <a:p>
            <a:pPr>
              <a:buClr>
                <a:srgbClr val="37399B"/>
              </a:buClr>
              <a:defRPr/>
            </a:pPr>
            <a:r>
              <a:rPr lang="uk-UA" sz="2400" dirty="0">
                <a:solidFill>
                  <a:srgbClr val="000000"/>
                </a:solidFill>
              </a:rPr>
              <a:t>Нітрогліцерин </a:t>
            </a:r>
            <a:r>
              <a:rPr lang="uk-UA" sz="2400" dirty="0" smtClean="0">
                <a:solidFill>
                  <a:srgbClr val="000000"/>
                </a:solidFill>
              </a:rPr>
              <a:t>– основний компонент </a:t>
            </a:r>
            <a:r>
              <a:rPr lang="uk-UA" sz="2400" dirty="0">
                <a:solidFill>
                  <a:srgbClr val="000000"/>
                </a:solidFill>
              </a:rPr>
              <a:t>динаміту, застосовуваного в гірничій </a:t>
            </a:r>
            <a:endParaRPr lang="uk-UA" sz="24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37399B"/>
              </a:buClr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000000"/>
                </a:solidFill>
              </a:rPr>
              <a:t>справі </a:t>
            </a:r>
            <a:r>
              <a:rPr lang="uk-UA" sz="2400" dirty="0">
                <a:solidFill>
                  <a:srgbClr val="000000"/>
                </a:solidFill>
              </a:rPr>
              <a:t>і залізничному </a:t>
            </a:r>
            <a:r>
              <a:rPr lang="uk-UA" sz="2400" dirty="0" smtClean="0">
                <a:solidFill>
                  <a:srgbClr val="000000"/>
                </a:solidFill>
              </a:rPr>
              <a:t>будівництві. </a:t>
            </a:r>
          </a:p>
          <a:p>
            <a:pPr>
              <a:buClr>
                <a:srgbClr val="37399B"/>
              </a:buClr>
              <a:defRPr/>
            </a:pPr>
            <a:r>
              <a:rPr lang="ru-RU" sz="2400" dirty="0" err="1" smtClean="0">
                <a:solidFill>
                  <a:srgbClr val="252525"/>
                </a:solidFill>
              </a:rPr>
              <a:t>Спиртовий</a:t>
            </a:r>
            <a:r>
              <a:rPr lang="ru-RU" sz="2400" dirty="0" smtClean="0">
                <a:solidFill>
                  <a:srgbClr val="252525"/>
                </a:solidFill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</a:rPr>
              <a:t>розчин</a:t>
            </a:r>
            <a:r>
              <a:rPr lang="ru-RU" sz="2400" dirty="0">
                <a:solidFill>
                  <a:srgbClr val="252525"/>
                </a:solidFill>
              </a:rPr>
              <a:t> </a:t>
            </a:r>
            <a:r>
              <a:rPr lang="ru-RU" sz="2400" dirty="0" err="1" smtClean="0"/>
              <a:t>нітрогліцерину</a:t>
            </a:r>
            <a:r>
              <a:rPr lang="ru-RU" sz="2400" dirty="0">
                <a:solidFill>
                  <a:srgbClr val="252525"/>
                </a:solidFill>
              </a:rPr>
              <a:t> </a:t>
            </a:r>
            <a:r>
              <a:rPr lang="ru-RU" sz="2400" dirty="0" err="1">
                <a:solidFill>
                  <a:srgbClr val="252525"/>
                </a:solidFill>
              </a:rPr>
              <a:t>має</a:t>
            </a:r>
            <a:r>
              <a:rPr lang="ru-RU" sz="2400" dirty="0">
                <a:solidFill>
                  <a:srgbClr val="252525"/>
                </a:solidFill>
              </a:rPr>
              <a:t> </a:t>
            </a:r>
            <a:r>
              <a:rPr lang="ru-RU" sz="2400" dirty="0" err="1">
                <a:solidFill>
                  <a:srgbClr val="252525"/>
                </a:solidFill>
              </a:rPr>
              <a:t>судинорозширювальну</a:t>
            </a:r>
            <a:r>
              <a:rPr lang="ru-RU" sz="2400" dirty="0">
                <a:solidFill>
                  <a:srgbClr val="252525"/>
                </a:solidFill>
              </a:rPr>
              <a:t> </a:t>
            </a:r>
            <a:r>
              <a:rPr lang="ru-RU" sz="2400" dirty="0" err="1">
                <a:solidFill>
                  <a:srgbClr val="252525"/>
                </a:solidFill>
              </a:rPr>
              <a:t>дію</a:t>
            </a:r>
            <a:r>
              <a:rPr lang="ru-RU" sz="2400" dirty="0">
                <a:solidFill>
                  <a:srgbClr val="252525"/>
                </a:solidFill>
              </a:rPr>
              <a:t> й у </a:t>
            </a:r>
            <a:r>
              <a:rPr lang="ru-RU" sz="2400" dirty="0" err="1">
                <a:solidFill>
                  <a:srgbClr val="252525"/>
                </a:solidFill>
              </a:rPr>
              <a:t>вигляді</a:t>
            </a:r>
            <a:r>
              <a:rPr lang="ru-RU" sz="2400" dirty="0">
                <a:solidFill>
                  <a:srgbClr val="252525"/>
                </a:solidFill>
              </a:rPr>
              <a:t> </a:t>
            </a:r>
            <a:r>
              <a:rPr lang="ru-RU" sz="2400" dirty="0" err="1">
                <a:solidFill>
                  <a:srgbClr val="252525"/>
                </a:solidFill>
              </a:rPr>
              <a:t>ліків</a:t>
            </a:r>
            <a:r>
              <a:rPr lang="ru-RU" sz="2400" dirty="0">
                <a:solidFill>
                  <a:srgbClr val="252525"/>
                </a:solidFill>
              </a:rPr>
              <a:t> </a:t>
            </a:r>
            <a:r>
              <a:rPr lang="ru-RU" sz="2400" dirty="0" err="1">
                <a:solidFill>
                  <a:srgbClr val="252525"/>
                </a:solidFill>
              </a:rPr>
              <a:t>використовується</a:t>
            </a:r>
            <a:r>
              <a:rPr lang="ru-RU" sz="2400" dirty="0">
                <a:solidFill>
                  <a:srgbClr val="252525"/>
                </a:solidFill>
              </a:rPr>
              <a:t> при </a:t>
            </a:r>
            <a:r>
              <a:rPr lang="ru-RU" sz="2400" dirty="0" err="1">
                <a:solidFill>
                  <a:srgbClr val="252525"/>
                </a:solidFill>
              </a:rPr>
              <a:t>серцевих</a:t>
            </a:r>
            <a:r>
              <a:rPr lang="ru-RU" sz="2400" dirty="0">
                <a:solidFill>
                  <a:srgbClr val="252525"/>
                </a:solidFill>
              </a:rPr>
              <a:t> </a:t>
            </a:r>
            <a:r>
              <a:rPr lang="ru-RU" sz="2400" dirty="0" err="1">
                <a:solidFill>
                  <a:srgbClr val="252525"/>
                </a:solidFill>
              </a:rPr>
              <a:t>захворюваннях</a:t>
            </a:r>
            <a:r>
              <a:rPr lang="ru-RU" sz="2400" dirty="0">
                <a:solidFill>
                  <a:srgbClr val="252525"/>
                </a:solidFill>
              </a:rPr>
              <a:t>. </a:t>
            </a:r>
            <a:r>
              <a:rPr lang="uk-UA" sz="2400" dirty="0" smtClean="0">
                <a:solidFill>
                  <a:srgbClr val="000000"/>
                </a:solidFill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3175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92838" y="1557338"/>
            <a:ext cx="2951162" cy="2189162"/>
          </a:xfrm>
        </p:spPr>
      </p:pic>
      <p:pic>
        <p:nvPicPr>
          <p:cNvPr id="317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005263"/>
            <a:ext cx="30241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Етиленгліколь </a:t>
            </a:r>
            <a:br>
              <a:rPr lang="uk-UA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HOCH</a:t>
            </a:r>
            <a:r>
              <a:rPr lang="ru-RU" sz="3200" i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–CH</a:t>
            </a:r>
            <a:r>
              <a:rPr lang="ru-RU" sz="3200" i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</a:p>
        </p:txBody>
      </p:sp>
      <p:pic>
        <p:nvPicPr>
          <p:cNvPr id="32770" name="Picture 4" descr="4_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268413"/>
            <a:ext cx="2181225" cy="2181225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729163" cy="4530725"/>
          </a:xfrm>
        </p:spPr>
        <p:txBody>
          <a:bodyPr/>
          <a:lstStyle/>
          <a:p>
            <a:r>
              <a:rPr lang="ru-RU" sz="2400" smtClean="0"/>
              <a:t>використовують у виробництві пластмас;</a:t>
            </a:r>
          </a:p>
          <a:p>
            <a:r>
              <a:rPr lang="ru-RU" sz="2400" smtClean="0"/>
              <a:t>в антифризах;</a:t>
            </a:r>
          </a:p>
          <a:p>
            <a:r>
              <a:rPr lang="ru-RU" sz="2400" smtClean="0"/>
              <a:t>при виготовленні текстильних і друкарських фарб.</a:t>
            </a:r>
          </a:p>
          <a:p>
            <a:r>
              <a:rPr lang="ru-RU" sz="2400" smtClean="0"/>
              <a:t>використовують в текстильній промисловості при обробці і фарбуванні тканин.</a:t>
            </a:r>
          </a:p>
          <a:p>
            <a:endParaRPr lang="ru-RU" sz="2400" b="1" smtClean="0"/>
          </a:p>
        </p:txBody>
      </p:sp>
      <p:pic>
        <p:nvPicPr>
          <p:cNvPr id="32772" name="Picture 5" descr="produc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3789363"/>
            <a:ext cx="3495675" cy="2181225"/>
          </a:xfr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286000"/>
            <a:ext cx="6357938" cy="998538"/>
          </a:xfrm>
        </p:spPr>
        <p:txBody>
          <a:bodyPr/>
          <a:lstStyle/>
          <a:p>
            <a:pPr algn="ctr"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Застосування спиртів у медицині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437187" cy="2071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Медичний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спирт (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Етиловий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спирт)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388" y="1500188"/>
            <a:ext cx="6840537" cy="20193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sz="2400" dirty="0" smtClean="0"/>
              <a:t>У </a:t>
            </a:r>
            <a:r>
              <a:rPr lang="ru-RU" sz="2400" dirty="0" err="1"/>
              <a:t>медичній</a:t>
            </a:r>
            <a:r>
              <a:rPr lang="ru-RU" sz="2400" dirty="0"/>
              <a:t>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</a:t>
            </a:r>
            <a:r>
              <a:rPr lang="ru-RU" sz="2400" dirty="0" err="1"/>
              <a:t>етиловий</a:t>
            </a:r>
            <a:r>
              <a:rPr lang="ru-RU" sz="2400" dirty="0"/>
              <a:t> спирт 90%, спирт 70%, і спирт 40%,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випускаються</a:t>
            </a:r>
            <a:r>
              <a:rPr lang="ru-RU" sz="2400" dirty="0"/>
              <a:t> </a:t>
            </a:r>
            <a:r>
              <a:rPr lang="ru-RU" sz="2400" dirty="0" err="1"/>
              <a:t>спеціалізованими</a:t>
            </a:r>
            <a:r>
              <a:rPr lang="ru-RU" sz="2400" dirty="0"/>
              <a:t> </a:t>
            </a:r>
            <a:r>
              <a:rPr lang="ru-RU" sz="2400" dirty="0" err="1"/>
              <a:t>підприємствами</a:t>
            </a:r>
            <a:r>
              <a:rPr lang="ru-RU" sz="2400" dirty="0"/>
              <a:t> 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наявності</a:t>
            </a:r>
            <a:r>
              <a:rPr lang="ru-RU" sz="2400" dirty="0"/>
              <a:t> </a:t>
            </a:r>
            <a:r>
              <a:rPr lang="ru-RU" sz="2400" dirty="0" err="1"/>
              <a:t>замовлення</a:t>
            </a:r>
            <a:r>
              <a:rPr lang="ru-RU" sz="2400" dirty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8313" y="6092825"/>
            <a:ext cx="7991475" cy="144463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endParaRPr lang="ru-RU" sz="1600" i="1" dirty="0"/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179388" y="3429000"/>
            <a:ext cx="89646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Медичний спирт застосовується практично у </a:t>
            </a:r>
          </a:p>
          <a:p>
            <a:r>
              <a:rPr lang="ru-RU" sz="2400"/>
              <a:t>всіх галузях медицини, як і випливає з його назви. При лікуванні практично будь-якої хвороби використовується спирт, без нього не зробити уколів, ним протираються хворі місця. Спиртом протираються всі хірургічні інструменти та інструменти використовувані для проведення всіляких оздоровчих маніпуляцій.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052513"/>
            <a:ext cx="18875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00063"/>
            <a:ext cx="5183187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i="1" dirty="0" smtClean="0"/>
              <a:t>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Застосування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5842" name="Содержимое 3"/>
          <p:cNvSpPr>
            <a:spLocks noGrp="1"/>
          </p:cNvSpPr>
          <p:nvPr>
            <p:ph idx="1"/>
          </p:nvPr>
        </p:nvSpPr>
        <p:spPr>
          <a:xfrm>
            <a:off x="0" y="1500188"/>
            <a:ext cx="3995738" cy="26495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i="1" smtClean="0"/>
              <a:t>      </a:t>
            </a:r>
            <a:r>
              <a:rPr lang="uk-UA" sz="2400" smtClean="0"/>
              <a:t>У медичній практиці етиловий спирт знаходить саме широке застосування в якості:</a:t>
            </a:r>
            <a:br>
              <a:rPr lang="uk-UA" sz="2400" smtClean="0"/>
            </a:br>
            <a:r>
              <a:rPr lang="uk-UA" sz="2400" smtClean="0"/>
              <a:t>дезинфікуючого засобу</a:t>
            </a:r>
            <a:endParaRPr lang="ru-RU" sz="2400" smtClean="0"/>
          </a:p>
        </p:txBody>
      </p:sp>
      <p:pic>
        <p:nvPicPr>
          <p:cNvPr id="5" name="Рисунок 4" descr="26536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437112"/>
            <a:ext cx="2671870" cy="1443580"/>
          </a:xfrm>
          <a:prstGeom prst="roundRect">
            <a:avLst/>
          </a:prstGeom>
        </p:spPr>
      </p:pic>
      <p:pic>
        <p:nvPicPr>
          <p:cNvPr id="12" name="Рисунок 11" descr="slide0513_image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298460"/>
            <a:ext cx="2919819" cy="1584176"/>
          </a:xfrm>
          <a:prstGeom prst="roundRect">
            <a:avLst/>
          </a:prstGeom>
        </p:spPr>
      </p:pic>
      <p:sp>
        <p:nvSpPr>
          <p:cNvPr id="35845" name="Прямоугольник 12"/>
          <p:cNvSpPr>
            <a:spLocks noChangeArrowheads="1"/>
          </p:cNvSpPr>
          <p:nvPr/>
        </p:nvSpPr>
        <p:spPr bwMode="auto">
          <a:xfrm>
            <a:off x="4211638" y="3068638"/>
            <a:ext cx="4464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При необхідності зниження високої температури у хворого використовуються примочки і протирання зі спирту, при захворюванні на ангіну одним з методів є протирання ватним тампоном мигдалин</a:t>
            </a:r>
            <a:r>
              <a:rPr lang="uk-UA"/>
              <a:t>.</a:t>
            </a: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Застосування</a:t>
            </a:r>
            <a:endParaRPr lang="ru-RU" dirty="0"/>
          </a:p>
        </p:txBody>
      </p:sp>
      <p:sp>
        <p:nvSpPr>
          <p:cNvPr id="36866" name="Текст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57700" cy="4648200"/>
          </a:xfrm>
        </p:spPr>
        <p:txBody>
          <a:bodyPr/>
          <a:lstStyle/>
          <a:p>
            <a:r>
              <a:rPr lang="uk-UA" sz="2400" smtClean="0"/>
              <a:t>протизапальний засіб для проведення протизапальної терапії при наривах зовнішнього шкірного покриву, фурункулів, маститів, різних інфільтратів</a:t>
            </a:r>
            <a:endParaRPr lang="ru-RU" sz="2400" smtClean="0"/>
          </a:p>
          <a:p>
            <a:endParaRPr lang="ru-RU" smtClean="0"/>
          </a:p>
        </p:txBody>
      </p:sp>
      <p:sp>
        <p:nvSpPr>
          <p:cNvPr id="36867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/>
              <a:t>виробляються багато ліків, настойки, екстракти для зовнішнього застосування</a:t>
            </a:r>
            <a:endParaRPr lang="ru-RU" smtClean="0"/>
          </a:p>
          <a:p>
            <a:endParaRPr lang="ru-RU" smtClean="0"/>
          </a:p>
        </p:txBody>
      </p:sp>
      <p:pic>
        <p:nvPicPr>
          <p:cNvPr id="7" name="Рисунок 6" descr="1261906319_19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11861"/>
            <a:ext cx="2829971" cy="1854120"/>
          </a:xfrm>
          <a:prstGeom prst="roundRect">
            <a:avLst/>
          </a:prstGeom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135438"/>
            <a:ext cx="25923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970837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Лікарські препарати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7890" name="Содержимое 3"/>
          <p:cNvSpPr>
            <a:spLocks noGrp="1"/>
          </p:cNvSpPr>
          <p:nvPr>
            <p:ph idx="1"/>
          </p:nvPr>
        </p:nvSpPr>
        <p:spPr>
          <a:xfrm>
            <a:off x="-180975" y="1268413"/>
            <a:ext cx="6769100" cy="4724400"/>
          </a:xfrm>
        </p:spPr>
        <p:txBody>
          <a:bodyPr/>
          <a:lstStyle/>
          <a:p>
            <a:endParaRPr lang="ru-RU" sz="1400" smtClean="0"/>
          </a:p>
          <a:p>
            <a:r>
              <a:rPr lang="uk-UA" sz="1400" smtClean="0"/>
              <a:t>  </a:t>
            </a:r>
            <a:endParaRPr lang="ru-RU" sz="1400" smtClean="0"/>
          </a:p>
          <a:p>
            <a:endParaRPr lang="ru-RU" sz="1600" smtClean="0"/>
          </a:p>
          <a:p>
            <a:endParaRPr lang="ru-RU" smtClean="0"/>
          </a:p>
        </p:txBody>
      </p:sp>
      <p:pic>
        <p:nvPicPr>
          <p:cNvPr id="5" name="Рисунок 4" descr="450px-Albuterol_Sulfate_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88913"/>
            <a:ext cx="23749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0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5559425"/>
            <a:ext cx="1944687" cy="12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3" name="Рисунок 6" descr="prednizol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5489575"/>
            <a:ext cx="23764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Прямоугольник 2"/>
          <p:cNvSpPr>
            <a:spLocks noChangeArrowheads="1"/>
          </p:cNvSpPr>
          <p:nvPr/>
        </p:nvSpPr>
        <p:spPr bwMode="auto">
          <a:xfrm>
            <a:off x="179388" y="1593850"/>
            <a:ext cx="667861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/>
              <a:t>  Розчинник для лікарських засобів, </a:t>
            </a:r>
          </a:p>
          <a:p>
            <a:pPr>
              <a:lnSpc>
                <a:spcPct val="80000"/>
              </a:lnSpc>
            </a:pPr>
            <a:r>
              <a:rPr lang="ru-RU" sz="2400"/>
              <a:t>для приготування настоянок, </a:t>
            </a:r>
          </a:p>
          <a:p>
            <a:pPr>
              <a:lnSpc>
                <a:spcPct val="80000"/>
              </a:lnSpc>
            </a:pPr>
            <a:r>
              <a:rPr lang="ru-RU" sz="2400"/>
              <a:t>екстрактів з рослинної сировини.</a:t>
            </a:r>
          </a:p>
          <a:p>
            <a:pPr>
              <a:lnSpc>
                <a:spcPct val="80000"/>
              </a:lnSpc>
            </a:pPr>
            <a:r>
              <a:rPr lang="ru-RU" sz="2400"/>
              <a:t>  Консервант настоянок і екстрактів.</a:t>
            </a:r>
          </a:p>
          <a:p>
            <a:r>
              <a:rPr lang="ru-RU" sz="2400"/>
              <a:t>  Антидот при отруєнні </a:t>
            </a:r>
          </a:p>
          <a:p>
            <a:r>
              <a:rPr lang="ru-RU" sz="2400"/>
              <a:t>етиленгліколем і метиловим </a:t>
            </a:r>
          </a:p>
          <a:p>
            <a:r>
              <a:rPr lang="ru-RU" sz="2400"/>
              <a:t>спиртом. </a:t>
            </a:r>
          </a:p>
          <a:p>
            <a:r>
              <a:rPr lang="ru-RU" sz="2400"/>
              <a:t>При отруєнні метиловим спиртом </a:t>
            </a:r>
          </a:p>
          <a:p>
            <a:r>
              <a:rPr lang="ru-RU" sz="2400"/>
              <a:t>внутрішньо призначають 30 %</a:t>
            </a:r>
          </a:p>
          <a:p>
            <a:r>
              <a:rPr lang="ru-RU" sz="2400"/>
              <a:t> розчин етанолу або його 5 % </a:t>
            </a:r>
          </a:p>
          <a:p>
            <a:r>
              <a:rPr lang="ru-RU" sz="2400"/>
              <a:t>розчин внутрішньовенно у </a:t>
            </a:r>
          </a:p>
          <a:p>
            <a:r>
              <a:rPr lang="ru-RU" sz="2400"/>
              <a:t>Стерильномуізотонічному</a:t>
            </a:r>
          </a:p>
          <a:p>
            <a:r>
              <a:rPr lang="ru-RU" sz="2400"/>
              <a:t> розчині натрію хлориду.</a:t>
            </a:r>
          </a:p>
          <a:p>
            <a:r>
              <a:rPr lang="ru-RU" sz="2400"/>
              <a:t> </a:t>
            </a:r>
            <a:endParaRPr lang="uk-UA" sz="2400"/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916113"/>
            <a:ext cx="36004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7177087" cy="500062"/>
          </a:xfrm>
        </p:spPr>
        <p:txBody>
          <a:bodyPr/>
          <a:lstStyle/>
          <a:p>
            <a:pPr>
              <a:defRPr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Застосування спиртів.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52400" y="1428750"/>
            <a:ext cx="5881688" cy="54292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uk-UA" sz="2400" smtClean="0"/>
              <a:t>  Здатність спиртів брати участь у різноманітних хімічних реакціях дозволяє їх використовувати для отримання різних органічних сполук: альдегідів і карбонових кислот, застосовуваних в якості органічних розчинників, при виробництві полімерів, барвників і лікарських препаратів…</a:t>
            </a:r>
            <a:endParaRPr lang="ru-RU" sz="2400" smtClean="0"/>
          </a:p>
        </p:txBody>
      </p:sp>
      <p:pic>
        <p:nvPicPr>
          <p:cNvPr id="6" name="Picture 7" descr="V2Metan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765175"/>
            <a:ext cx="22780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11px-Ethanol-3D-vd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338" y="2781300"/>
            <a:ext cx="250983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200px-Glycerol-3D-vd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163" y="4605338"/>
            <a:ext cx="27686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Лікарські препарати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83013" y="273050"/>
            <a:ext cx="5360987" cy="5853113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sz="2400" kern="1200" dirty="0" smtClean="0">
              <a:solidFill>
                <a:srgbClr val="00000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sz="2400" kern="1200" dirty="0">
              <a:solidFill>
                <a:srgbClr val="00000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sz="2400" kern="1200" dirty="0" smtClean="0">
                <a:solidFill>
                  <a:srgbClr val="000000"/>
                </a:solidFill>
              </a:rPr>
              <a:t>  </a:t>
            </a:r>
            <a:r>
              <a:rPr lang="ru-RU" sz="2400" kern="1200" dirty="0" err="1" smtClean="0">
                <a:solidFill>
                  <a:srgbClr val="000000"/>
                </a:solidFill>
              </a:rPr>
              <a:t>Можливе</a:t>
            </a:r>
            <a:r>
              <a:rPr lang="ru-RU" sz="2400" kern="1200" dirty="0" smtClean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застосування</a:t>
            </a:r>
            <a:r>
              <a:rPr lang="ru-RU" sz="2400" kern="1200" dirty="0">
                <a:solidFill>
                  <a:srgbClr val="000000"/>
                </a:solidFill>
              </a:rPr>
              <a:t> як компонента парентерального </a:t>
            </a:r>
            <a:r>
              <a:rPr lang="ru-RU" sz="2400" kern="1200" dirty="0" err="1">
                <a:solidFill>
                  <a:srgbClr val="000000"/>
                </a:solidFill>
              </a:rPr>
              <a:t>харчування</a:t>
            </a:r>
            <a:r>
              <a:rPr lang="ru-RU" sz="2400" kern="1200" dirty="0">
                <a:solidFill>
                  <a:srgbClr val="000000"/>
                </a:solidFill>
              </a:rPr>
              <a:t> (у </a:t>
            </a:r>
            <a:r>
              <a:rPr lang="ru-RU" sz="2400" kern="1200" dirty="0" err="1">
                <a:solidFill>
                  <a:srgbClr val="000000"/>
                </a:solidFill>
              </a:rPr>
              <a:t>вигляді</a:t>
            </a:r>
            <a:r>
              <a:rPr lang="ru-RU" sz="2400" kern="1200" dirty="0">
                <a:solidFill>
                  <a:srgbClr val="000000"/>
                </a:solidFill>
              </a:rPr>
              <a:t> 5% </a:t>
            </a:r>
            <a:r>
              <a:rPr lang="ru-RU" sz="2400" kern="1200" dirty="0" err="1">
                <a:solidFill>
                  <a:srgbClr val="000000"/>
                </a:solidFill>
              </a:rPr>
              <a:t>розчину</a:t>
            </a:r>
            <a:r>
              <a:rPr lang="ru-RU" sz="2400" kern="1200" dirty="0">
                <a:solidFill>
                  <a:srgbClr val="000000"/>
                </a:solidFill>
              </a:rPr>
              <a:t>) в </a:t>
            </a:r>
            <a:r>
              <a:rPr lang="ru-RU" sz="2400" kern="1200" dirty="0" err="1">
                <a:solidFill>
                  <a:srgbClr val="000000"/>
                </a:solidFill>
              </a:rPr>
              <a:t>ослаблених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хворих</a:t>
            </a:r>
            <a:r>
              <a:rPr lang="ru-RU" sz="2400" kern="1200" dirty="0">
                <a:solidFill>
                  <a:srgbClr val="000000"/>
                </a:solidFill>
              </a:rPr>
              <a:t> з </a:t>
            </a:r>
            <a:r>
              <a:rPr lang="ru-RU" sz="2400" kern="1200" dirty="0" err="1">
                <a:solidFill>
                  <a:srgbClr val="000000"/>
                </a:solidFill>
              </a:rPr>
              <a:t>урахуванням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високої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енергетичної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цінності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речовини</a:t>
            </a:r>
            <a:r>
              <a:rPr lang="ru-RU" sz="2400" kern="1200" dirty="0">
                <a:solidFill>
                  <a:srgbClr val="000000"/>
                </a:solidFill>
              </a:rPr>
              <a:t>.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sz="2400" kern="1200" dirty="0">
                <a:solidFill>
                  <a:srgbClr val="000000"/>
                </a:solidFill>
              </a:rPr>
              <a:t>  Компонент </a:t>
            </a:r>
            <a:r>
              <a:rPr lang="ru-RU" sz="2400" kern="1200" dirty="0" err="1">
                <a:solidFill>
                  <a:srgbClr val="000000"/>
                </a:solidFill>
              </a:rPr>
              <a:t>загальної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анестезії</a:t>
            </a:r>
            <a:r>
              <a:rPr lang="ru-RU" sz="2400" kern="1200" dirty="0">
                <a:solidFill>
                  <a:srgbClr val="000000"/>
                </a:solidFill>
              </a:rPr>
              <a:t> в </a:t>
            </a:r>
            <a:r>
              <a:rPr lang="ru-RU" sz="2400" kern="1200" dirty="0" err="1">
                <a:solidFill>
                  <a:srgbClr val="000000"/>
                </a:solidFill>
              </a:rPr>
              <a:t>ситуації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дефіциту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медикаментозних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</a:rPr>
              <a:t>засобів</a:t>
            </a:r>
            <a:r>
              <a:rPr lang="ru-RU" sz="2400" kern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2674938" cy="4691063"/>
          </a:xfrm>
        </p:spPr>
        <p:txBody>
          <a:bodyPr/>
          <a:lstStyle/>
          <a:p>
            <a:r>
              <a:rPr lang="uk-UA" smtClean="0"/>
              <a:t>   </a:t>
            </a:r>
            <a:endParaRPr lang="ru-RU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smtClean="0"/>
              <a:t>Значення спиртів</a:t>
            </a:r>
            <a:endParaRPr lang="ru-RU" i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sz="2400" dirty="0" smtClean="0"/>
              <a:t> Спирт 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не </a:t>
            </a:r>
            <a:r>
              <a:rPr lang="ru-RU" sz="2400" dirty="0" err="1"/>
              <a:t>напій</a:t>
            </a:r>
            <a:r>
              <a:rPr lang="ru-RU" sz="2400" dirty="0"/>
              <a:t>, і не алкоголь, а </a:t>
            </a:r>
            <a:r>
              <a:rPr lang="ru-RU" sz="2400" dirty="0" err="1"/>
              <a:t>життєво</a:t>
            </a:r>
            <a:r>
              <a:rPr lang="ru-RU" sz="2400" dirty="0"/>
              <a:t> </a:t>
            </a:r>
            <a:r>
              <a:rPr lang="ru-RU" sz="2400" dirty="0" err="1"/>
              <a:t>необхідний</a:t>
            </a:r>
            <a:r>
              <a:rPr lang="ru-RU" sz="2400" dirty="0"/>
              <a:t> </a:t>
            </a:r>
            <a:r>
              <a:rPr lang="ru-RU" sz="2400" dirty="0" err="1" smtClean="0"/>
              <a:t>багатофункціональний</a:t>
            </a:r>
            <a:r>
              <a:rPr lang="ru-RU" sz="2400" dirty="0" smtClean="0"/>
              <a:t> продукт,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сферах </a:t>
            </a:r>
            <a:r>
              <a:rPr lang="ru-RU" sz="2400" dirty="0" err="1" smtClean="0"/>
              <a:t>життєдіяльності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.</a:t>
            </a:r>
            <a:endParaRPr lang="ru-RU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sz="1800" kern="1200" dirty="0" smtClean="0">
                <a:solidFill>
                  <a:srgbClr val="000000"/>
                </a:solidFill>
              </a:rPr>
              <a:t>.</a:t>
            </a:r>
            <a:endParaRPr lang="ru-RU" sz="18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725" y="3413125"/>
            <a:ext cx="3130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Метанол СН</a:t>
            </a:r>
            <a:r>
              <a:rPr lang="ru-RU" sz="2100" i="1" smtClean="0"/>
              <a:t>3</a:t>
            </a:r>
            <a:r>
              <a:rPr lang="ru-RU" i="1" smtClean="0"/>
              <a:t>ОН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4752975" cy="4530725"/>
          </a:xfrm>
        </p:spPr>
        <p:txBody>
          <a:bodyPr/>
          <a:lstStyle/>
          <a:p>
            <a:r>
              <a:rPr lang="uk-UA" sz="2400" smtClean="0"/>
              <a:t>Використовують як розчинник. Останнім часом метанол розглядають як перспективне моторне паливо.</a:t>
            </a:r>
          </a:p>
          <a:p>
            <a:r>
              <a:rPr lang="uk-UA" sz="2400" smtClean="0"/>
              <a:t>Великі обсяги метанолу використовують при видобутку та транспортуванні природного газу.</a:t>
            </a:r>
            <a:endParaRPr lang="ru-RU" sz="2400" smtClean="0"/>
          </a:p>
        </p:txBody>
      </p:sp>
      <p:pic>
        <p:nvPicPr>
          <p:cNvPr id="21507" name="Picture 4" descr="REG83391448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1773238"/>
            <a:ext cx="3286125" cy="2647950"/>
          </a:xfrm>
        </p:spPr>
      </p:pic>
      <p:sp>
        <p:nvSpPr>
          <p:cNvPr id="2150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724400" cy="4530725"/>
          </a:xfrm>
        </p:spPr>
        <p:txBody>
          <a:bodyPr/>
          <a:lstStyle/>
          <a:p>
            <a:r>
              <a:rPr lang="ru-RU" smtClean="0"/>
              <a:t>Для боротьби з утворенням гідратів (з-за низької температури замерзання і хорошою розчинності).</a:t>
            </a:r>
          </a:p>
        </p:txBody>
      </p:sp>
      <p:sp>
        <p:nvSpPr>
          <p:cNvPr id="22531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2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989138"/>
            <a:ext cx="17287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2"/>
          <p:cNvSpPr>
            <a:spLocks noChangeArrowheads="1"/>
          </p:cNvSpPr>
          <p:nvPr/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/>
              <a:t>Метанол СН</a:t>
            </a:r>
            <a:r>
              <a:rPr lang="ru-RU" sz="2100" b="1" i="1"/>
              <a:t>3</a:t>
            </a:r>
            <a:r>
              <a:rPr lang="ru-RU" sz="2800" b="1" i="1"/>
              <a:t>ОН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5976938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smtClean="0"/>
              <a:t>  Для випуску формальдегіду і формаліну, оцтової кислоти, ряду ефірів (наприклад, МТБЕ і ДМЕ), ізопрену та ін.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smtClean="0"/>
              <a:t>       Найбільша його кількість іде на виробництво формальдегіду, який використовується для виробництва фенолформальдегідних смол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1700213"/>
            <a:ext cx="2114550" cy="1981200"/>
          </a:xfrm>
        </p:spPr>
      </p:pic>
      <p:pic>
        <p:nvPicPr>
          <p:cNvPr id="23556" name="Picture 9" descr="кле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4149725"/>
            <a:ext cx="2619375" cy="1743075"/>
          </a:xfrm>
        </p:spPr>
      </p:pic>
      <p:sp>
        <p:nvSpPr>
          <p:cNvPr id="23558" name="Rectangle 2"/>
          <p:cNvSpPr>
            <a:spLocks noChangeArrowheads="1"/>
          </p:cNvSpPr>
          <p:nvPr/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/>
              <a:t>Метанол СН</a:t>
            </a:r>
            <a:r>
              <a:rPr lang="ru-RU" sz="2100" b="1" i="1"/>
              <a:t>3</a:t>
            </a:r>
            <a:r>
              <a:rPr lang="ru-RU" sz="2800" b="1" i="1"/>
              <a:t>ОН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81000" y="1600200"/>
            <a:ext cx="5486400" cy="4648200"/>
          </a:xfrm>
        </p:spPr>
        <p:txBody>
          <a:bodyPr/>
          <a:lstStyle/>
          <a:p>
            <a:r>
              <a:rPr lang="ru-RU" smtClean="0"/>
              <a:t>Значні кількості CH</a:t>
            </a:r>
            <a:r>
              <a:rPr lang="ru-RU" sz="1800" smtClean="0"/>
              <a:t>3</a:t>
            </a:r>
            <a:r>
              <a:rPr lang="ru-RU" smtClean="0"/>
              <a:t>OH використовують у лакофарбовій промисловості для виготовлення розчинників при виробництві лаків.</a:t>
            </a:r>
          </a:p>
          <a:p>
            <a:r>
              <a:rPr lang="ru-RU" smtClean="0"/>
              <a:t>В якості денатуруючих добавкок до етанолу при виробництві парфумів</a:t>
            </a:r>
          </a:p>
          <a:p>
            <a:endParaRPr lang="ru-RU" smtClean="0"/>
          </a:p>
        </p:txBody>
      </p:sp>
      <p:pic>
        <p:nvPicPr>
          <p:cNvPr id="24579" name="Picture 5" descr="344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644900"/>
            <a:ext cx="2289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979488"/>
            <a:ext cx="30972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2"/>
          <p:cNvSpPr>
            <a:spLocks noChangeArrowheads="1"/>
          </p:cNvSpPr>
          <p:nvPr/>
        </p:nvSpPr>
        <p:spPr bwMode="gray">
          <a:xfrm>
            <a:off x="755650" y="692150"/>
            <a:ext cx="4953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/>
              <a:t>Метанол СН</a:t>
            </a:r>
            <a:r>
              <a:rPr lang="ru-RU" sz="2100" b="1" i="1"/>
              <a:t>3</a:t>
            </a:r>
            <a:r>
              <a:rPr lang="ru-RU" sz="2800" b="1" i="1"/>
              <a:t>ОН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Етанол С</a:t>
            </a:r>
            <a:r>
              <a:rPr lang="ru-RU" sz="2100" smtClean="0"/>
              <a:t>2</a:t>
            </a:r>
            <a:r>
              <a:rPr lang="ru-RU" smtClean="0"/>
              <a:t>Н</a:t>
            </a:r>
            <a:r>
              <a:rPr lang="ru-RU" sz="2100" smtClean="0"/>
              <a:t>5</a:t>
            </a:r>
            <a:r>
              <a:rPr lang="ru-RU" smtClean="0"/>
              <a:t>ОН</a:t>
            </a:r>
          </a:p>
        </p:txBody>
      </p:sp>
      <p:pic>
        <p:nvPicPr>
          <p:cNvPr id="25602" name="Picture 3" descr="1shaumian_bott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08275"/>
            <a:ext cx="2736850" cy="2952750"/>
          </a:xfrm>
        </p:spPr>
      </p:pic>
      <p:sp>
        <p:nvSpPr>
          <p:cNvPr id="2560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57563" y="2286000"/>
            <a:ext cx="5786437" cy="4089400"/>
          </a:xfrm>
        </p:spPr>
        <p:txBody>
          <a:bodyPr/>
          <a:lstStyle/>
          <a:p>
            <a:endParaRPr lang="ru-RU" sz="2400" smtClean="0"/>
          </a:p>
          <a:p>
            <a:pPr>
              <a:lnSpc>
                <a:spcPct val="150000"/>
              </a:lnSpc>
            </a:pPr>
            <a:r>
              <a:rPr lang="ru-RU" sz="2400" smtClean="0"/>
              <a:t>Використовується як розчинник.</a:t>
            </a:r>
          </a:p>
          <a:p>
            <a:pPr>
              <a:lnSpc>
                <a:spcPct val="150000"/>
              </a:lnSpc>
            </a:pPr>
            <a:r>
              <a:rPr lang="ru-RU" sz="2400" smtClean="0"/>
              <a:t>Етанол - основний компонент всіх спиртних напоїв, його широко застосовують і в медицині як дезинфікуючий засіб.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88913"/>
            <a:ext cx="21605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179388" y="1484313"/>
            <a:ext cx="48974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/>
              <a:t>  Найпоширенішим паливним спиртом є етанол. За оцінками експертів, на 2013 рік 80-90% всього виробленого у світі етилового спирту було використано саме в цих цілях і склало 73,9 млрд літрів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08275"/>
            <a:ext cx="33845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ChangeArrowheads="1"/>
          </p:cNvSpPr>
          <p:nvPr/>
        </p:nvSpPr>
        <p:spPr bwMode="gray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/>
              <a:t>Етанол С</a:t>
            </a:r>
            <a:r>
              <a:rPr lang="ru-RU" sz="2100" b="1"/>
              <a:t>2</a:t>
            </a:r>
            <a:r>
              <a:rPr lang="ru-RU" sz="2800" b="1"/>
              <a:t>Н</a:t>
            </a:r>
            <a:r>
              <a:rPr lang="ru-RU" sz="2100" b="1"/>
              <a:t>5</a:t>
            </a:r>
            <a:r>
              <a:rPr lang="ru-RU" sz="2800" b="1"/>
              <a:t>ОН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9"/>
          <p:cNvSpPr>
            <a:spLocks noGrp="1"/>
          </p:cNvSpPr>
          <p:nvPr>
            <p:ph idx="1"/>
          </p:nvPr>
        </p:nvSpPr>
        <p:spPr>
          <a:xfrm>
            <a:off x="3411538" y="1557338"/>
            <a:ext cx="5335587" cy="5132387"/>
          </a:xfrm>
        </p:spPr>
        <p:txBody>
          <a:bodyPr/>
          <a:lstStyle/>
          <a:p>
            <a:r>
              <a:rPr lang="ru-RU" smtClean="0">
                <a:solidFill>
                  <a:srgbClr val="161514"/>
                </a:solidFill>
              </a:rPr>
              <a:t>Спирт, призначений для використання в техніці, містить невелику 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161514"/>
                </a:solidFill>
              </a:rPr>
              <a:t>кількість метанолу або бензену. Цю суміш називають «денатурат», вона набагато отруйніша, ніж звичайний етанол.</a:t>
            </a:r>
            <a:endParaRPr lang="ru-RU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12950"/>
            <a:ext cx="29432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2"/>
          <p:cNvSpPr>
            <a:spLocks noChangeArrowheads="1"/>
          </p:cNvSpPr>
          <p:nvPr/>
        </p:nvSpPr>
        <p:spPr bwMode="gray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/>
              <a:t>Етанол С</a:t>
            </a:r>
            <a:r>
              <a:rPr lang="ru-RU" sz="2100" b="1"/>
              <a:t>2</a:t>
            </a:r>
            <a:r>
              <a:rPr lang="ru-RU" sz="2800" b="1"/>
              <a:t>Н</a:t>
            </a:r>
            <a:r>
              <a:rPr lang="ru-RU" sz="2100" b="1"/>
              <a:t>5</a:t>
            </a:r>
            <a:r>
              <a:rPr lang="ru-RU" sz="2800" b="1"/>
              <a:t>ОН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639</TotalTime>
  <Words>622</Words>
  <Application>Microsoft Office PowerPoint</Application>
  <PresentationFormat>Экран (4:3)</PresentationFormat>
  <Paragraphs>83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Wingdings</vt:lpstr>
      <vt:lpstr>Calibri</vt:lpstr>
      <vt:lpstr>Bookman Old Style</vt:lpstr>
      <vt:lpstr>Тема1</vt:lpstr>
      <vt:lpstr>Тема1</vt:lpstr>
      <vt:lpstr>Тема1</vt:lpstr>
      <vt:lpstr>Тема1</vt:lpstr>
      <vt:lpstr>Застосування спиртів</vt:lpstr>
      <vt:lpstr>Застосування спиртів.</vt:lpstr>
      <vt:lpstr>Метанол СН3ОН</vt:lpstr>
      <vt:lpstr>Слайд 4</vt:lpstr>
      <vt:lpstr>Слайд 5</vt:lpstr>
      <vt:lpstr>Слайд 6</vt:lpstr>
      <vt:lpstr>Етанол С2Н5ОН</vt:lpstr>
      <vt:lpstr>Слайд 8</vt:lpstr>
      <vt:lpstr>Слайд 9</vt:lpstr>
      <vt:lpstr>Бутанол C4H9OH</vt:lpstr>
      <vt:lpstr>Бензиловий спирт                         С6Н5–CH2–OH</vt:lpstr>
      <vt:lpstr>Гліцерин  HOCH2–CH(OH)–CH2OH</vt:lpstr>
      <vt:lpstr>Гліцерин (гліцерол) </vt:lpstr>
      <vt:lpstr>Етиленгліколь  HOCH2–CH2OH</vt:lpstr>
      <vt:lpstr>Застосування спиртів у медицині</vt:lpstr>
      <vt:lpstr> Медичний спирт (Етиловий спирт) </vt:lpstr>
      <vt:lpstr> Застосування</vt:lpstr>
      <vt:lpstr>Застосування</vt:lpstr>
      <vt:lpstr>Лікарські препарати</vt:lpstr>
      <vt:lpstr>Лікарські препарати</vt:lpstr>
      <vt:lpstr>Значення спиртів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Спирты: строение, свойства, применение</dc:title>
  <cp:lastModifiedBy>Володя</cp:lastModifiedBy>
  <cp:revision>47</cp:revision>
  <dcterms:modified xsi:type="dcterms:W3CDTF">2014-12-28T18:12:53Z</dcterms:modified>
</cp:coreProperties>
</file>