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93" r:id="rId2"/>
    <p:sldId id="258" r:id="rId3"/>
    <p:sldId id="259" r:id="rId4"/>
    <p:sldId id="260" r:id="rId5"/>
    <p:sldId id="262" r:id="rId6"/>
    <p:sldId id="263" r:id="rId7"/>
    <p:sldId id="264" r:id="rId8"/>
    <p:sldId id="265" r:id="rId9"/>
    <p:sldId id="266" r:id="rId10"/>
    <p:sldId id="267" r:id="rId11"/>
    <p:sldId id="270" r:id="rId12"/>
    <p:sldId id="271" r:id="rId13"/>
    <p:sldId id="272" r:id="rId14"/>
    <p:sldId id="273" r:id="rId15"/>
    <p:sldId id="274" r:id="rId16"/>
    <p:sldId id="275" r:id="rId17"/>
    <p:sldId id="276" r:id="rId18"/>
    <p:sldId id="283" r:id="rId19"/>
    <p:sldId id="282" r:id="rId20"/>
    <p:sldId id="285" r:id="rId21"/>
    <p:sldId id="286" r:id="rId22"/>
    <p:sldId id="295" r:id="rId23"/>
    <p:sldId id="288" r:id="rId24"/>
    <p:sldId id="289" r:id="rId25"/>
    <p:sldId id="290" r:id="rId26"/>
    <p:sldId id="284" r:id="rId27"/>
    <p:sldId id="291" r:id="rId28"/>
    <p:sldId id="292" r:id="rId29"/>
    <p:sldId id="280" r:id="rId30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99"/>
    <a:srgbClr val="FFFF99"/>
    <a:srgbClr val="99FF33"/>
    <a:srgbClr val="FF5050"/>
    <a:srgbClr val="5DD34D"/>
    <a:srgbClr val="5AD24A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368" autoAdjust="0"/>
    <p:restoredTop sz="94660"/>
  </p:normalViewPr>
  <p:slideViewPr>
    <p:cSldViewPr>
      <p:cViewPr>
        <p:scale>
          <a:sx n="70" d="100"/>
          <a:sy n="70" d="100"/>
        </p:scale>
        <p:origin x="-528" y="-19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A06513-CF3E-4FDC-A61F-E7432AF6C101}" type="datetimeFigureOut">
              <a:rPr lang="ru-RU"/>
              <a:pPr>
                <a:defRPr/>
              </a:pPr>
              <a:t>28.12.2014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569D51-8525-4853-B0FA-D007B2075B4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newsflash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DAA9C6-E5E7-430B-8EAF-D1EA8E3A607D}" type="datetimeFigureOut">
              <a:rPr lang="ru-RU"/>
              <a:pPr>
                <a:defRPr/>
              </a:pPr>
              <a:t>28.12.2014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5B9FCB-29BA-4E16-9A80-65315198F0F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newsflash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50BBC9-BDA1-4187-A26E-35FDFD19C39C}" type="datetimeFigureOut">
              <a:rPr lang="ru-RU"/>
              <a:pPr>
                <a:defRPr/>
              </a:pPr>
              <a:t>28.12.2014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7A510F-769A-4C1F-B0C2-C6E6F6923A3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newsflash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F42F04-ADCA-40A8-BBC7-2D6030493EF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newsflash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>
  <p:cSld name="Заголовок, объект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8702C6-6C75-4E82-8A9F-579337A9057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newsflash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>
  <p:cSld name="Заголовок и объект над текс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77724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85800" y="4114800"/>
            <a:ext cx="77724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F2320D-95B4-414C-9F1F-7B51CB25636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newsflash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97FDFB-13C3-42A4-88D2-8EDE6AB19C32}" type="datetimeFigureOut">
              <a:rPr lang="ru-RU"/>
              <a:pPr>
                <a:defRPr/>
              </a:pPr>
              <a:t>28.12.2014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78A239-4E82-41AC-89D5-D2EC6BDE05F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newsflash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53E349-FA24-4265-83DC-60931863A0EE}" type="datetimeFigureOut">
              <a:rPr lang="ru-RU"/>
              <a:pPr>
                <a:defRPr/>
              </a:pPr>
              <a:t>28.12.2014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8E0957-6FE8-4A50-BBD6-72CBE0C1023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newsflash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E007BD-593F-4769-A683-48A054992C39}" type="datetimeFigureOut">
              <a:rPr lang="ru-RU"/>
              <a:pPr>
                <a:defRPr/>
              </a:pPr>
              <a:t>28.12.2014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06678C-6C24-4BE4-975D-765596A0835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newsflash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740F11-6A83-4F68-A256-EF55A61F7B0A}" type="datetimeFigureOut">
              <a:rPr lang="ru-RU"/>
              <a:pPr>
                <a:defRPr/>
              </a:pPr>
              <a:t>28.12.2014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50F92D-70A8-446C-B87D-F83627316DA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newsflash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EAA40B-6FF5-4822-8576-DF1A8DD70005}" type="datetimeFigureOut">
              <a:rPr lang="ru-RU"/>
              <a:pPr>
                <a:defRPr/>
              </a:pPr>
              <a:t>28.12.2014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D11E75-43A8-49AE-8F49-BA3136AF4AB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newsflash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BCEB01-B35A-4E71-A1B1-30580FA1670E}" type="datetimeFigureOut">
              <a:rPr lang="ru-RU"/>
              <a:pPr>
                <a:defRPr/>
              </a:pPr>
              <a:t>28.12.2014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5963A4-9074-41D9-9EF5-CE3691DA78E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newsflash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14D7F6-3C00-424D-AFF1-890A5FCBD84B}" type="datetimeFigureOut">
              <a:rPr lang="ru-RU"/>
              <a:pPr>
                <a:defRPr/>
              </a:pPr>
              <a:t>28.12.2014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66502C-99CF-480A-9F47-AE68B2A55B1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newsflash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4DB9ED-C4FB-4B0E-8217-C987D3B04771}" type="datetimeFigureOut">
              <a:rPr lang="ru-RU"/>
              <a:pPr>
                <a:defRPr/>
              </a:pPr>
              <a:t>28.12.2014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8579C6-4CA7-40FA-B042-1B571A66FCC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newsflash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6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CB4C5C8C-9206-4F0F-90D0-2F5130C9050B}" type="datetimeFigureOut">
              <a:rPr lang="ru-RU"/>
              <a:pPr>
                <a:defRPr/>
              </a:pPr>
              <a:t>28.12.2014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71EC7946-6771-45EB-BD90-4CC756340F8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4" r:id="rId3"/>
    <p:sldLayoutId id="2147483655" r:id="rId4"/>
    <p:sldLayoutId id="2147483656" r:id="rId5"/>
    <p:sldLayoutId id="2147483657" r:id="rId6"/>
    <p:sldLayoutId id="2147483658" r:id="rId7"/>
    <p:sldLayoutId id="2147483659" r:id="rId8"/>
    <p:sldLayoutId id="2147483660" r:id="rId9"/>
    <p:sldLayoutId id="2147483661" r:id="rId10"/>
    <p:sldLayoutId id="2147483662" r:id="rId11"/>
    <p:sldLayoutId id="2147483663" r:id="rId12"/>
    <p:sldLayoutId id="2147483664" r:id="rId13"/>
    <p:sldLayoutId id="2147483665" r:id="rId14"/>
  </p:sldLayoutIdLst>
  <p:transition spd="slow">
    <p:newsflash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slideLayout" Target="../slideLayouts/slideLayout13.xml"/><Relationship Id="rId1" Type="http://schemas.openxmlformats.org/officeDocument/2006/relationships/video" Target="NULL" TargetMode="External"/><Relationship Id="rId4" Type="http://schemas.openxmlformats.org/officeDocument/2006/relationships/image" Target="../media/image1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slideLayout" Target="../slideLayouts/slideLayout14.xml"/><Relationship Id="rId1" Type="http://schemas.openxmlformats.org/officeDocument/2006/relationships/video" Target="NULL" TargetMode="External"/><Relationship Id="rId4" Type="http://schemas.openxmlformats.org/officeDocument/2006/relationships/image" Target="../media/image21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slideLayout" Target="../slideLayouts/slideLayout13.xml"/><Relationship Id="rId1" Type="http://schemas.openxmlformats.org/officeDocument/2006/relationships/video" Target="NULL" TargetMode="External"/><Relationship Id="rId4" Type="http://schemas.openxmlformats.org/officeDocument/2006/relationships/image" Target="../media/image2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slideLayout" Target="../slideLayouts/slideLayout2.xml"/><Relationship Id="rId1" Type="http://schemas.openxmlformats.org/officeDocument/2006/relationships/video" Target="NULL" TargetMode="External"/><Relationship Id="rId5" Type="http://schemas.openxmlformats.org/officeDocument/2006/relationships/image" Target="../media/image26.png"/><Relationship Id="rId4" Type="http://schemas.openxmlformats.org/officeDocument/2006/relationships/image" Target="../media/image3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slideLayout" Target="../slideLayouts/slideLayout2.xml"/><Relationship Id="rId1" Type="http://schemas.openxmlformats.org/officeDocument/2006/relationships/video" Target="NULL" TargetMode="External"/><Relationship Id="rId6" Type="http://schemas.openxmlformats.org/officeDocument/2006/relationships/image" Target="../media/image29.png"/><Relationship Id="rId5" Type="http://schemas.openxmlformats.org/officeDocument/2006/relationships/image" Target="../media/image3.jpeg"/><Relationship Id="rId4" Type="http://schemas.openxmlformats.org/officeDocument/2006/relationships/image" Target="../media/image28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slideLayout" Target="../slideLayouts/slideLayout2.xml"/><Relationship Id="rId1" Type="http://schemas.openxmlformats.org/officeDocument/2006/relationships/video" Target="NULL" TargetMode="External"/><Relationship Id="rId5" Type="http://schemas.openxmlformats.org/officeDocument/2006/relationships/image" Target="../media/image31.png"/><Relationship Id="rId4" Type="http://schemas.openxmlformats.org/officeDocument/2006/relationships/image" Target="../media/image3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5" name="Picture 5" descr="C:\Documents and Settings\Admin\Мои документы\Мои рисунки\Рисунок1.wm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42875"/>
            <a:ext cx="9144000" cy="7215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6" name="Заголовок 1"/>
          <p:cNvSpPr>
            <a:spLocks noGrp="1"/>
          </p:cNvSpPr>
          <p:nvPr>
            <p:ph type="ctrTitle"/>
          </p:nvPr>
        </p:nvSpPr>
        <p:spPr>
          <a:xfrm>
            <a:off x="611188" y="836613"/>
            <a:ext cx="7847012" cy="5472112"/>
          </a:xfrm>
        </p:spPr>
        <p:txBody>
          <a:bodyPr/>
          <a:lstStyle/>
          <a:p>
            <a:pPr algn="r" eaLnBrk="1" hangingPunct="1">
              <a:spcBef>
                <a:spcPct val="20000"/>
              </a:spcBef>
            </a:pPr>
            <a:r>
              <a:rPr lang="uk-UA" sz="6000" b="1" i="1" smtClean="0">
                <a:solidFill>
                  <a:srgbClr val="FF9999"/>
                </a:solidFill>
                <a:latin typeface="Times New Roman" pitchFamily="18" charset="0"/>
                <a:cs typeface="Times New Roman" pitchFamily="18" charset="0"/>
              </a:rPr>
              <a:t>Презентація на тему:</a:t>
            </a:r>
            <a:r>
              <a:rPr lang="uk-UA" sz="6000" b="1" i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uk-UA" sz="6000" b="1" i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k-UA" sz="6000" b="1" i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“Вплив алкоголю </a:t>
            </a:r>
            <a:br>
              <a:rPr lang="uk-UA" sz="6000" b="1" i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k-UA" sz="6000" b="1" i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на організм людини”</a:t>
            </a:r>
            <a:r>
              <a:rPr lang="uk-UA" sz="2400" b="1" smtClean="0">
                <a:solidFill>
                  <a:srgbClr val="000000"/>
                </a:solidFill>
                <a:latin typeface="Arial" charset="0"/>
              </a:rPr>
              <a:t> </a:t>
            </a:r>
            <a:br>
              <a:rPr lang="uk-UA" sz="2400" b="1" smtClean="0">
                <a:solidFill>
                  <a:srgbClr val="000000"/>
                </a:solidFill>
                <a:latin typeface="Arial" charset="0"/>
              </a:rPr>
            </a:br>
            <a:r>
              <a:rPr lang="uk-UA" sz="2400" b="1" smtClean="0">
                <a:solidFill>
                  <a:srgbClr val="000000"/>
                </a:solidFill>
                <a:latin typeface="Arial" charset="0"/>
              </a:rPr>
              <a:t/>
            </a:r>
            <a:br>
              <a:rPr lang="uk-UA" sz="2400" b="1" smtClean="0">
                <a:solidFill>
                  <a:srgbClr val="000000"/>
                </a:solidFill>
                <a:latin typeface="Arial" charset="0"/>
              </a:rPr>
            </a:br>
            <a:r>
              <a:rPr lang="uk-UA" sz="2400" b="1" smtClean="0">
                <a:solidFill>
                  <a:srgbClr val="FF5050"/>
                </a:solidFill>
                <a:latin typeface="Arial" charset="0"/>
              </a:rPr>
              <a:t>Підготували:</a:t>
            </a:r>
            <a:r>
              <a:rPr lang="uk-UA" sz="2400" b="1" smtClean="0">
                <a:solidFill>
                  <a:srgbClr val="000000"/>
                </a:solidFill>
                <a:latin typeface="Arial" charset="0"/>
              </a:rPr>
              <a:t> </a:t>
            </a:r>
            <a:br>
              <a:rPr lang="uk-UA" sz="2400" b="1" smtClean="0">
                <a:solidFill>
                  <a:srgbClr val="000000"/>
                </a:solidFill>
                <a:latin typeface="Arial" charset="0"/>
              </a:rPr>
            </a:br>
            <a:r>
              <a:rPr lang="uk-UA" sz="2400" b="1" smtClean="0">
                <a:solidFill>
                  <a:srgbClr val="FFFF99"/>
                </a:solidFill>
                <a:latin typeface="Arial" charset="0"/>
              </a:rPr>
              <a:t>учні 11 класу </a:t>
            </a:r>
            <a:br>
              <a:rPr lang="uk-UA" sz="2400" b="1" smtClean="0">
                <a:solidFill>
                  <a:srgbClr val="FFFF99"/>
                </a:solidFill>
                <a:latin typeface="Arial" charset="0"/>
              </a:rPr>
            </a:br>
            <a:r>
              <a:rPr lang="uk-UA" sz="2400" b="1" smtClean="0">
                <a:solidFill>
                  <a:srgbClr val="FFFF99"/>
                </a:solidFill>
                <a:latin typeface="Arial" charset="0"/>
              </a:rPr>
              <a:t>Чепак Семен, </a:t>
            </a:r>
            <a:br>
              <a:rPr lang="uk-UA" sz="2400" b="1" smtClean="0">
                <a:solidFill>
                  <a:srgbClr val="FFFF99"/>
                </a:solidFill>
                <a:latin typeface="Arial" charset="0"/>
              </a:rPr>
            </a:br>
            <a:r>
              <a:rPr lang="uk-UA" sz="2400" b="1" smtClean="0">
                <a:solidFill>
                  <a:srgbClr val="FFFF99"/>
                </a:solidFill>
                <a:latin typeface="Arial" charset="0"/>
              </a:rPr>
              <a:t>Ярошик Олег</a:t>
            </a:r>
            <a:r>
              <a:rPr lang="ru-RU" sz="2400" b="1" smtClean="0">
                <a:solidFill>
                  <a:srgbClr val="000000"/>
                </a:solidFill>
                <a:latin typeface="Arial" charset="0"/>
              </a:rPr>
              <a:t/>
            </a:r>
            <a:br>
              <a:rPr lang="ru-RU" sz="2400" b="1" smtClean="0">
                <a:solidFill>
                  <a:srgbClr val="000000"/>
                </a:solidFill>
                <a:latin typeface="Arial" charset="0"/>
              </a:rPr>
            </a:br>
            <a:r>
              <a:rPr lang="uk-UA" sz="6000" b="1" i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sz="6000" b="1" i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6000" b="1" i="1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4005263"/>
            <a:ext cx="9144000" cy="2852737"/>
          </a:xfrm>
        </p:spPr>
        <p:txBody>
          <a:bodyPr rtlCol="0">
            <a:normAutofit lnSpcReduction="1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uk-UA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Одним з головних симптомів хвороби є її заперечення (заперечує і хворий, і близькі). Хвороба невиліковна, але можна затримати її розвиток і поліпшити свій стан, коли хворий готовий прийняти відповідальність за своє одужання і змінити самого себе.</a:t>
            </a:r>
            <a:endParaRPr lang="ru-RU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Batang" pitchFamily="18" charset="-127"/>
              <a:cs typeface="Times New Roman" pitchFamily="18" charset="0"/>
            </a:endParaRPr>
          </a:p>
        </p:txBody>
      </p:sp>
      <p:pic>
        <p:nvPicPr>
          <p:cNvPr id="4" name="Рисунок 3" descr="Kurenie-narkotiki-alkogol-78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24075" y="115888"/>
            <a:ext cx="4175125" cy="3892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684213" y="0"/>
            <a:ext cx="7772400" cy="11430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uk-UA" sz="4000" b="1" i="1" dirty="0" smtClean="0">
                <a:solidFill>
                  <a:srgbClr val="5AD24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Системи організму, на які впливає алкоголь</a:t>
            </a:r>
            <a:endParaRPr lang="ru-RU" sz="4000" b="1" i="1" dirty="0" smtClean="0">
              <a:solidFill>
                <a:srgbClr val="5AD24A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0825" y="1530350"/>
            <a:ext cx="8713788" cy="532765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40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Серцево-судинна</a:t>
            </a:r>
            <a:endParaRPr lang="ru-RU" sz="4000" b="1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40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Ендокринна</a:t>
            </a:r>
            <a:endParaRPr lang="ru-RU" sz="4000" b="1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40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Нервова</a:t>
            </a:r>
            <a:endParaRPr lang="ru-RU" sz="4000" b="1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40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Статева</a:t>
            </a:r>
            <a:endParaRPr lang="ru-RU" sz="4000" b="1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40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Травна</a:t>
            </a:r>
            <a:endParaRPr lang="ru-RU" sz="4000" b="1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sz="4000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sz="4000" dirty="0" smtClean="0"/>
          </a:p>
        </p:txBody>
      </p:sp>
      <p:pic>
        <p:nvPicPr>
          <p:cNvPr id="26627" name="Picture 5" descr="http://www.province.ru/yaroslavl/media/k2/items/cache/dd34e32172fe0202ef287e574244e1d2_XL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5072063"/>
            <a:ext cx="2786063" cy="1785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" name="Picture 2" descr="C:\Documents and Settings\Admin\Мои документы\Завантаження\syCVnIhGOhU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43500" y="2214563"/>
            <a:ext cx="3200400" cy="3762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500"/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" dur="500"/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611188" y="0"/>
            <a:ext cx="7772400" cy="11430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uk-UA" sz="4000" b="1" i="1" dirty="0" smtClean="0">
                <a:solidFill>
                  <a:srgbClr val="5DD34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Серцево-судинна система</a:t>
            </a:r>
            <a:endParaRPr lang="ru-RU" sz="4000" b="1" i="1" dirty="0" smtClean="0">
              <a:solidFill>
                <a:srgbClr val="5DD34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8195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928688"/>
            <a:ext cx="5795963" cy="5929312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uk-UA" sz="2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Хронічне алкогольне отруєння</a:t>
            </a:r>
            <a:br>
              <a:rPr lang="uk-UA" sz="2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uk-UA" sz="2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створює сприятливі умови для</a:t>
            </a:r>
            <a:br>
              <a:rPr lang="uk-UA" sz="2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uk-UA" sz="2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виникнення гіпертонічної</a:t>
            </a:r>
            <a:br>
              <a:rPr lang="uk-UA" sz="2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uk-UA" sz="2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хвороби і погіршує її. Прискорюється</a:t>
            </a:r>
            <a:br>
              <a:rPr lang="uk-UA" sz="2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uk-UA" sz="2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розвиток Атеросклерозу.</a:t>
            </a:r>
            <a:br>
              <a:rPr lang="uk-UA" sz="2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uk-UA" sz="26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</a:t>
            </a:r>
            <a:r>
              <a:rPr lang="uk-UA" sz="2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теросклеротичні ураження</a:t>
            </a:r>
            <a:br>
              <a:rPr lang="uk-UA" sz="2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uk-UA" sz="2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мозкових і серцевих артерій часто</a:t>
            </a:r>
            <a:br>
              <a:rPr lang="uk-UA" sz="2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uk-UA" sz="2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стають причиною смерті в результаті</a:t>
            </a:r>
            <a:br>
              <a:rPr lang="uk-UA" sz="2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uk-UA" sz="2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інфаркту або інсульту.</a:t>
            </a:r>
            <a:endParaRPr lang="ru-RU" sz="2600" b="1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eaLnBrk="1" fontAlgn="auto" hangingPunct="1">
              <a:spcAft>
                <a:spcPts val="0"/>
              </a:spcAft>
              <a:buFontTx/>
              <a:buNone/>
              <a:defRPr/>
            </a:pPr>
            <a:endParaRPr lang="ru-RU" sz="2400" dirty="0" smtClean="0"/>
          </a:p>
        </p:txBody>
      </p:sp>
      <p:pic>
        <p:nvPicPr>
          <p:cNvPr id="27651" name="Picture 6" descr="артерии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lum contrast="6000"/>
          </a:blip>
          <a:srcRect l="29213" t="7390" r="46709" b="15068"/>
          <a:stretch>
            <a:fillRect/>
          </a:stretch>
        </p:blipFill>
        <p:spPr>
          <a:xfrm>
            <a:off x="5724525" y="1143000"/>
            <a:ext cx="3205163" cy="5429250"/>
          </a:xfrm>
        </p:spPr>
      </p:pic>
      <p:pic>
        <p:nvPicPr>
          <p:cNvPr id="27652" name="Picture 5" descr="http://www.province.ru/yaroslavl/media/k2/items/cache/dd34e32172fe0202ef287e574244e1d2_XL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5286375"/>
            <a:ext cx="2714625" cy="157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5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6"/>
          <p:cNvSpPr>
            <a:spLocks noGrp="1" noChangeArrowheads="1"/>
          </p:cNvSpPr>
          <p:nvPr>
            <p:ph type="title"/>
          </p:nvPr>
        </p:nvSpPr>
        <p:spPr>
          <a:xfrm>
            <a:off x="4211638" y="0"/>
            <a:ext cx="4932362" cy="11430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uk-UA" sz="5400" b="1" i="1" dirty="0" smtClean="0">
                <a:solidFill>
                  <a:srgbClr val="5DD34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Серце</a:t>
            </a:r>
            <a:endParaRPr lang="ru-RU" sz="5400" b="1" i="1" dirty="0" smtClean="0">
              <a:solidFill>
                <a:srgbClr val="5DD34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9219" name="Rectangle 8"/>
          <p:cNvSpPr>
            <a:spLocks noGrp="1" noChangeArrowheads="1"/>
          </p:cNvSpPr>
          <p:nvPr>
            <p:ph type="body" sz="half" idx="2"/>
          </p:nvPr>
        </p:nvSpPr>
        <p:spPr>
          <a:xfrm>
            <a:off x="4211638" y="981075"/>
            <a:ext cx="4932362" cy="5876925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uk-UA" sz="2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При постійному</a:t>
            </a:r>
            <a:br>
              <a:rPr lang="uk-UA" sz="2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uk-UA" sz="2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вживанні алкоголю, на початку збивається ритм серця, переходить в постійні важкі розлади і</a:t>
            </a:r>
            <a:br>
              <a:rPr lang="uk-UA" sz="2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uk-UA" sz="2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закінчується серцевої</a:t>
            </a:r>
            <a:br>
              <a:rPr lang="uk-UA" sz="2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uk-UA" sz="2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недостатністю.</a:t>
            </a:r>
            <a:br>
              <a:rPr lang="uk-UA" sz="2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uk-UA" sz="2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Одним з ранніх проявів</a:t>
            </a:r>
            <a:br>
              <a:rPr lang="uk-UA" sz="2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uk-UA" sz="2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ураження серцевого м'яза</a:t>
            </a:r>
            <a:br>
              <a:rPr lang="uk-UA" sz="2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uk-UA" sz="2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є порушення ритму її</a:t>
            </a:r>
            <a:br>
              <a:rPr lang="uk-UA" sz="2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uk-UA" sz="2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скорочень і провідності</a:t>
            </a:r>
            <a:br>
              <a:rPr lang="uk-UA" sz="2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uk-UA" sz="2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нервових імпульсів.</a:t>
            </a:r>
          </a:p>
          <a:p>
            <a:pPr eaLnBrk="1" fontAlgn="auto" hangingPunct="1">
              <a:spcAft>
                <a:spcPts val="0"/>
              </a:spcAft>
              <a:buFontTx/>
              <a:buNone/>
              <a:defRPr/>
            </a:pPr>
            <a:endParaRPr lang="ru-RU" sz="2400" dirty="0" smtClean="0"/>
          </a:p>
          <a:p>
            <a:pPr eaLnBrk="1" fontAlgn="auto" hangingPunct="1">
              <a:spcAft>
                <a:spcPts val="0"/>
              </a:spcAft>
              <a:buFontTx/>
              <a:buNone/>
              <a:defRPr/>
            </a:pPr>
            <a:endParaRPr lang="ru-RU" sz="2400" dirty="0" smtClean="0"/>
          </a:p>
        </p:txBody>
      </p:sp>
      <p:pic>
        <p:nvPicPr>
          <p:cNvPr id="28675" name="Picture 9" descr="сердце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/>
          <a:srcRect l="36905" t="22507" r="47888" b="37888"/>
          <a:stretch>
            <a:fillRect/>
          </a:stretch>
        </p:blipFill>
        <p:spPr>
          <a:xfrm>
            <a:off x="214313" y="476250"/>
            <a:ext cx="4022725" cy="6167438"/>
          </a:xfrm>
        </p:spPr>
      </p:pic>
      <p:pic>
        <p:nvPicPr>
          <p:cNvPr id="5" name="Shape">
            <a:hlinkClick r:id="" action="ppaction://media"/>
          </p:cNvPr>
          <p:cNvPicPr>
            <a:picLocks noChangeAspect="1"/>
          </p:cNvPicPr>
          <p:nvPr>
            <a:videoFile r:link="rId1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4211638" y="1125538"/>
            <a:ext cx="4752975" cy="5073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newsflash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 vol="43396">
                <p:cTn id="7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4"/>
          <p:cNvSpPr>
            <a:spLocks noGrp="1" noChangeArrowheads="1"/>
          </p:cNvSpPr>
          <p:nvPr>
            <p:ph type="title"/>
          </p:nvPr>
        </p:nvSpPr>
        <p:spPr>
          <a:xfrm>
            <a:off x="684213" y="0"/>
            <a:ext cx="7772400" cy="11430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uk-UA" b="1" i="1" dirty="0" smtClean="0">
                <a:solidFill>
                  <a:srgbClr val="5DD34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Гіпофіз</a:t>
            </a:r>
            <a:endParaRPr lang="ru-RU" b="1" i="1" dirty="0" smtClean="0">
              <a:solidFill>
                <a:srgbClr val="5DD34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12291" name="Rectangle 6"/>
          <p:cNvSpPr>
            <a:spLocks noGrp="1" noChangeArrowheads="1"/>
          </p:cNvSpPr>
          <p:nvPr>
            <p:ph type="body" sz="half" idx="2"/>
          </p:nvPr>
        </p:nvSpPr>
        <p:spPr>
          <a:xfrm>
            <a:off x="0" y="1125538"/>
            <a:ext cx="9144000" cy="2492375"/>
          </a:xfrm>
        </p:spPr>
        <p:txBody>
          <a:bodyPr rtlCol="0">
            <a:noAutofit/>
          </a:bodyPr>
          <a:lstStyle/>
          <a:p>
            <a:pPr eaLnBrk="1" fontAlgn="auto" hangingPunct="1">
              <a:lnSpc>
                <a:spcPct val="9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r>
              <a:rPr lang="uk-UA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Алкоголь шкідливий для зростаючого</a:t>
            </a:r>
            <a:br>
              <a:rPr lang="uk-UA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uk-UA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організму в першу чергу</a:t>
            </a:r>
            <a:br>
              <a:rPr lang="uk-UA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uk-UA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тим, що не дає гіпофізу</a:t>
            </a:r>
            <a:br>
              <a:rPr lang="uk-UA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uk-UA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контролювати зростання</a:t>
            </a:r>
            <a:br>
              <a:rPr lang="uk-UA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uk-UA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тіла, отже</a:t>
            </a:r>
            <a:br>
              <a:rPr lang="uk-UA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uk-UA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 дає йому</a:t>
            </a:r>
            <a:br>
              <a:rPr lang="uk-UA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uk-UA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розвиватися.</a:t>
            </a:r>
            <a:endParaRPr lang="ru-RU" b="1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2292" name="Picture 9" descr="DSC02571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3276600" y="3214688"/>
            <a:ext cx="5653088" cy="3357562"/>
          </a:xfrm>
        </p:spPr>
      </p:pic>
      <p:pic>
        <p:nvPicPr>
          <p:cNvPr id="29700" name="Picture 5" descr="http://www.province.ru/yaroslavl/media/k2/items/cache/dd34e32172fe0202ef287e574244e1d2_XL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4533900"/>
            <a:ext cx="3000375" cy="2324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2000"/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2000"/>
                                        <p:tgtEl>
                                          <p:spTgt spid="12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1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557338"/>
            <a:ext cx="2987675" cy="11430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uk-UA" sz="6600" b="1" i="1" dirty="0" smtClean="0">
                <a:solidFill>
                  <a:srgbClr val="5DD34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Мозок</a:t>
            </a:r>
            <a:endParaRPr lang="ru-RU" sz="6600" b="1" i="1" dirty="0" smtClean="0">
              <a:solidFill>
                <a:srgbClr val="5DD34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14339" name="Rectangle 5"/>
          <p:cNvSpPr>
            <a:spLocks noGrp="1" noChangeArrowheads="1"/>
          </p:cNvSpPr>
          <p:nvPr>
            <p:ph type="body" sz="half" idx="2"/>
          </p:nvPr>
        </p:nvSpPr>
        <p:spPr>
          <a:xfrm>
            <a:off x="0" y="4076700"/>
            <a:ext cx="9144000" cy="27813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</a:t>
            </a:r>
            <a:r>
              <a:rPr lang="uk-UA" sz="2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Алкоголь надає яскраво виражену гнітючу</a:t>
            </a:r>
            <a:br>
              <a:rPr lang="uk-UA" sz="2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uk-UA" sz="2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дію на весь головний мозок, на всі види розумової діяльності людини. Настає порушення</a:t>
            </a:r>
            <a:br>
              <a:rPr lang="uk-UA" sz="2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uk-UA" sz="2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координації рухів, відсутність гармонійної</a:t>
            </a:r>
            <a:br>
              <a:rPr lang="uk-UA" sz="2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uk-UA" sz="2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взаємодії між психічними і руховими</a:t>
            </a:r>
            <a:br>
              <a:rPr lang="uk-UA" sz="2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uk-UA" sz="2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функціями.</a:t>
            </a:r>
          </a:p>
          <a:p>
            <a:pPr algn="ctr" eaLnBrk="1" fontAlgn="auto" hangingPunct="1">
              <a:spcAft>
                <a:spcPts val="0"/>
              </a:spcAft>
              <a:buFontTx/>
              <a:buNone/>
              <a:defRPr/>
            </a:pPr>
            <a:endParaRPr lang="ru-RU" sz="2400" dirty="0" smtClean="0"/>
          </a:p>
        </p:txBody>
      </p:sp>
      <p:pic>
        <p:nvPicPr>
          <p:cNvPr id="14340" name="Picture 6" descr="мозг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/>
          <a:srcRect l="26320" t="23703" r="29820" b="27359"/>
          <a:stretch>
            <a:fillRect/>
          </a:stretch>
        </p:blipFill>
        <p:spPr>
          <a:xfrm>
            <a:off x="3000375" y="142875"/>
            <a:ext cx="5870575" cy="3778250"/>
          </a:xfrm>
        </p:spPr>
      </p:pic>
      <p:pic>
        <p:nvPicPr>
          <p:cNvPr id="3" name="Shape">
            <a:hlinkClick r:id="" action="ppaction://media"/>
          </p:cNvPr>
          <p:cNvPicPr>
            <a:picLocks noChangeAspect="1"/>
          </p:cNvPicPr>
          <p:nvPr>
            <a:videoFile r:link="rId1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3132138" y="188913"/>
            <a:ext cx="5761037" cy="3668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2000"/>
                                        <p:tgtEl>
                                          <p:spTgt spid="14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1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video>
          </p:childTnLst>
        </p:cTn>
      </p:par>
    </p:tnLst>
    <p:bldLst>
      <p:bldP spid="14339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539750" y="0"/>
            <a:ext cx="7772400" cy="11430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/>
              <a:t/>
            </a:r>
            <a:br>
              <a:rPr lang="ru-RU" dirty="0" smtClean="0"/>
            </a:br>
            <a:r>
              <a:rPr lang="uk-UA" b="1" i="1" dirty="0" smtClean="0">
                <a:solidFill>
                  <a:srgbClr val="5DD34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Статева</a:t>
            </a:r>
            <a:r>
              <a:rPr lang="ru-RU" b="1" i="1" dirty="0" smtClean="0">
                <a:solidFill>
                  <a:srgbClr val="5DD34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система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 smtClean="0"/>
          </a:p>
        </p:txBody>
      </p:sp>
      <p:sp>
        <p:nvSpPr>
          <p:cNvPr id="15363" name="Rectangle 7"/>
          <p:cNvSpPr>
            <a:spLocks noGrp="1" noChangeArrowheads="1"/>
          </p:cNvSpPr>
          <p:nvPr>
            <p:ph type="body" sz="half" idx="2"/>
          </p:nvPr>
        </p:nvSpPr>
        <p:spPr>
          <a:xfrm>
            <a:off x="4284663" y="981075"/>
            <a:ext cx="4859337" cy="5876925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uk-UA" sz="27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Порушення статевої системи пов'язане з порушенням ендокринної та нервової систем. Алкоголь вражає не</a:t>
            </a:r>
            <a:br>
              <a:rPr lang="uk-UA" sz="27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uk-UA" sz="27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тільки нервові клітини, але і статеві залози, гіпофіз,</a:t>
            </a:r>
            <a:br>
              <a:rPr lang="uk-UA" sz="27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uk-UA" sz="27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гіпоталамус, які здійснюють</a:t>
            </a:r>
            <a:br>
              <a:rPr lang="uk-UA" sz="27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uk-UA" sz="27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ендокринний контроль над сексуальною діяльністю</a:t>
            </a:r>
            <a:br>
              <a:rPr lang="uk-UA" sz="27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uk-UA" sz="27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і виробництвом потомства.</a:t>
            </a:r>
            <a:r>
              <a:rPr lang="ru-RU" sz="27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</a:t>
            </a:r>
          </a:p>
        </p:txBody>
      </p:sp>
      <p:pic>
        <p:nvPicPr>
          <p:cNvPr id="15364" name="Picture 9" descr="DSC0257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lum bright="30000" contrast="42000"/>
          </a:blip>
          <a:srcRect/>
          <a:stretch>
            <a:fillRect/>
          </a:stretch>
        </p:blipFill>
        <p:spPr>
          <a:xfrm>
            <a:off x="285750" y="981075"/>
            <a:ext cx="4122738" cy="5591175"/>
          </a:xfrm>
        </p:spPr>
      </p:pic>
    </p:spTree>
  </p:cSld>
  <p:clrMapOvr>
    <a:masterClrMapping/>
  </p:clrMapOvr>
  <p:transition spd="slow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1000"/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684213" y="0"/>
            <a:ext cx="7772400" cy="11430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uk-UA" b="1" i="1" dirty="0" smtClean="0">
                <a:solidFill>
                  <a:srgbClr val="5DD34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Травна система</a:t>
            </a:r>
            <a:endParaRPr lang="ru-RU" b="1" i="1" dirty="0" smtClean="0">
              <a:solidFill>
                <a:srgbClr val="5DD34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17411" name="Rectangle 5"/>
          <p:cNvSpPr>
            <a:spLocks noGrp="1" noChangeArrowheads="1"/>
          </p:cNvSpPr>
          <p:nvPr>
            <p:ph type="body" sz="half" idx="2"/>
          </p:nvPr>
        </p:nvSpPr>
        <p:spPr>
          <a:xfrm>
            <a:off x="4284663" y="908050"/>
            <a:ext cx="5040312" cy="594995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uk-UA" sz="2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Найбільше алкоголь впливає</a:t>
            </a:r>
            <a:br>
              <a:rPr lang="uk-UA" sz="2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uk-UA" sz="2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 травну систему,</a:t>
            </a:r>
            <a:br>
              <a:rPr lang="uk-UA" sz="2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uk-UA" sz="2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так як при ковтанні</a:t>
            </a:r>
            <a:br>
              <a:rPr lang="uk-UA" sz="2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uk-UA" sz="2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спочатку проходить через печінку</a:t>
            </a:r>
            <a:br>
              <a:rPr lang="uk-UA" sz="2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uk-UA" sz="2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і шлунок, що беруть</a:t>
            </a:r>
            <a:br>
              <a:rPr lang="uk-UA" sz="2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uk-UA" sz="2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 себе все отруйну</a:t>
            </a:r>
            <a:br>
              <a:rPr lang="uk-UA" sz="2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uk-UA" sz="2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дію. Тому з алкоголем</a:t>
            </a:r>
            <a:br>
              <a:rPr lang="uk-UA" sz="2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uk-UA" sz="2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пов'язана така страшна хвороба</a:t>
            </a:r>
            <a:br>
              <a:rPr lang="uk-UA" sz="2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uk-UA" sz="2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як рак.</a:t>
            </a:r>
            <a:endParaRPr lang="ru-RU" sz="2800" b="1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2771" name="Picture 6" descr="сканирование0001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lum bright="6000" contrast="30000"/>
          </a:blip>
          <a:srcRect/>
          <a:stretch>
            <a:fillRect/>
          </a:stretch>
        </p:blipFill>
        <p:spPr>
          <a:xfrm>
            <a:off x="285750" y="908050"/>
            <a:ext cx="4002088" cy="5735638"/>
          </a:xfrm>
        </p:spPr>
      </p:pic>
      <p:pic>
        <p:nvPicPr>
          <p:cNvPr id="5" name="Shape">
            <a:hlinkClick r:id="" action="ppaction://media"/>
          </p:cNvPr>
          <p:cNvPicPr>
            <a:picLocks noChangeAspect="1"/>
          </p:cNvPicPr>
          <p:nvPr>
            <a:videoFile r:link="rId1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4424363" y="990600"/>
            <a:ext cx="4681537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 vol="80000">
                <p:cTn id="13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</p:childTnLst>
        </p:cTn>
      </p:par>
    </p:tnLst>
    <p:bldLst>
      <p:bldP spid="17411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title"/>
          </p:nvPr>
        </p:nvSpPr>
        <p:spPr>
          <a:xfrm>
            <a:off x="250825" y="260350"/>
            <a:ext cx="8591550" cy="9144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uk-UA" sz="4000" b="1" i="1" dirty="0" smtClean="0">
                <a:solidFill>
                  <a:srgbClr val="5DD34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Вплив алкоголю на печінку.</a:t>
            </a:r>
            <a:endParaRPr lang="ru-RU" sz="4000" b="1" i="1" dirty="0" smtClean="0">
              <a:solidFill>
                <a:srgbClr val="5DD34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0" y="1071563"/>
            <a:ext cx="4392613" cy="5000625"/>
          </a:xfrm>
        </p:spPr>
        <p:txBody>
          <a:bodyPr rtlCol="0">
            <a:normAutofit fontScale="92500" lnSpcReduction="20000"/>
          </a:bodyPr>
          <a:lstStyle/>
          <a:p>
            <a:pPr eaLnBrk="1" fontAlgn="auto" hangingPunct="1">
              <a:lnSpc>
                <a:spcPct val="9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b="1" dirty="0" smtClean="0"/>
              <a:t>	</a:t>
            </a:r>
            <a:r>
              <a:rPr lang="uk-UA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Враховуючи, що 95% усього попадання в організм алкоголю знешкоджується в печінці, ясно, що цей орган страждає від алкоголю найбільше: виникає запальний процес (гепатит), а потім і рубцеве переродження (цироз). Цироз печінки неминуче призводить до смерті людини.</a:t>
            </a:r>
            <a:endParaRPr lang="ru-RU" b="1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3795" name="Picture 8" descr="рак печени"/>
          <p:cNvPicPr>
            <a:picLocks noChangeAspect="1" noChangeArrowheads="1"/>
          </p:cNvPicPr>
          <p:nvPr/>
        </p:nvPicPr>
        <p:blipFill>
          <a:blip r:embed="rId3">
            <a:lum contrast="6000"/>
          </a:blip>
          <a:srcRect l="25238" t="25595" r="35117" b="26836"/>
          <a:stretch>
            <a:fillRect/>
          </a:stretch>
        </p:blipFill>
        <p:spPr bwMode="auto">
          <a:xfrm>
            <a:off x="357188" y="1643063"/>
            <a:ext cx="3214687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796" name="Picture 5" descr="http://www.province.ru/yaroslavl/media/k2/items/cache/dd34e32172fe0202ef287e574244e1d2_XL.jpg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4533900"/>
            <a:ext cx="3333750" cy="2324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Shape">
            <a:hlinkClick r:id="" action="ppaction://media"/>
          </p:cNvPr>
          <p:cNvPicPr>
            <a:picLocks noChangeAspect="1"/>
          </p:cNvPicPr>
          <p:nvPr>
            <a:videoFile r:link="rId1"/>
          </p:nvPr>
        </p:nvPicPr>
        <p:blipFill>
          <a:blip r:embed="rId5"/>
          <a:srcRect/>
          <a:stretch>
            <a:fillRect/>
          </a:stretch>
        </p:blipFill>
        <p:spPr bwMode="auto">
          <a:xfrm>
            <a:off x="179388" y="1052513"/>
            <a:ext cx="4537075" cy="4643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73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73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73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3" dur="500"/>
                                        <p:tgtEl>
                                          <p:spTgt spid="573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8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video>
              <p:cMediaNode vol="80000">
                <p:cTn id="19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</p:childTnLst>
        </p:cTn>
      </p:par>
    </p:tnLst>
    <p:bldLst>
      <p:bldP spid="57346" grpId="0"/>
      <p:bldP spid="57347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>
          <a:xfrm>
            <a:off x="500063" y="260350"/>
            <a:ext cx="8358187" cy="914400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uk-UA" sz="3600" b="1" i="1" dirty="0" smtClean="0">
                <a:solidFill>
                  <a:srgbClr val="5DD34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Вплив алкоголю на шлунок і кишечник.</a:t>
            </a:r>
            <a:endParaRPr lang="ru-RU" sz="3600" b="1" i="1" dirty="0" smtClean="0">
              <a:solidFill>
                <a:srgbClr val="5DD34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563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-214313" y="857250"/>
            <a:ext cx="5472113" cy="57150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sz="2800" b="1" i="1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uk-UA" sz="2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Постійний вплив алкоголю на стінки шлунка і </a:t>
            </a:r>
            <a:r>
              <a:rPr lang="uk-UA" sz="28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кишечника</a:t>
            </a:r>
            <a:r>
              <a:rPr lang="uk-UA" sz="2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викликає їх запалення (гастрит). Клітини не можуть повноцінно всмоктувати живильні речовини. Організм виснажується. Підвищується ризик захворювання виразкою.</a:t>
            </a:r>
          </a:p>
          <a:p>
            <a:pPr algn="ctr" eaLnBrk="1" fontAlgn="auto" hangingPunct="1">
              <a:lnSpc>
                <a:spcPct val="90000"/>
              </a:lnSpc>
              <a:spcAft>
                <a:spcPts val="0"/>
              </a:spcAft>
              <a:buFontTx/>
              <a:buNone/>
              <a:defRPr/>
            </a:pPr>
            <a:endParaRPr lang="uk-UA" sz="2800" b="1" dirty="0" smtClean="0"/>
          </a:p>
        </p:txBody>
      </p:sp>
      <p:pic>
        <p:nvPicPr>
          <p:cNvPr id="56324" name="Picture 4" descr="22475668_9Gastrit_krovoizliyaniya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76825" y="1357313"/>
            <a:ext cx="3638550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6325" name="Picture 5" descr="язва"/>
          <p:cNvPicPr>
            <a:picLocks noChangeAspect="1" noChangeArrowheads="1"/>
          </p:cNvPicPr>
          <p:nvPr/>
        </p:nvPicPr>
        <p:blipFill>
          <a:blip r:embed="rId4"/>
          <a:srcRect l="9387" t="18224" r="8247" b="6677"/>
          <a:stretch>
            <a:fillRect/>
          </a:stretch>
        </p:blipFill>
        <p:spPr bwMode="auto">
          <a:xfrm>
            <a:off x="5795963" y="4365625"/>
            <a:ext cx="2879725" cy="2492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21" name="Picture 5" descr="http://www.province.ru/yaroslavl/media/k2/items/cache/dd34e32172fe0202ef287e574244e1d2_XL.jpg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5286375"/>
            <a:ext cx="2571750" cy="157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Shape">
            <a:hlinkClick r:id="" action="ppaction://media"/>
          </p:cNvPr>
          <p:cNvPicPr>
            <a:picLocks noChangeAspect="1"/>
          </p:cNvPicPr>
          <p:nvPr>
            <a:videoFile r:link="rId1"/>
          </p:nvPr>
        </p:nvPicPr>
        <p:blipFill>
          <a:blip r:embed="rId6"/>
          <a:srcRect/>
          <a:stretch>
            <a:fillRect/>
          </a:stretch>
        </p:blipFill>
        <p:spPr bwMode="auto">
          <a:xfrm>
            <a:off x="5076825" y="1357313"/>
            <a:ext cx="4083050" cy="5500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63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63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63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3" dur="1000"/>
                                        <p:tgtEl>
                                          <p:spTgt spid="563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2000"/>
                                        <p:tgtEl>
                                          <p:spTgt spid="563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000"/>
                            </p:stCondLst>
                            <p:childTnLst>
                              <p:par>
                                <p:cTn id="19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1" dur="2000"/>
                                        <p:tgtEl>
                                          <p:spTgt spid="563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2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 vol="80000">
                <p:cTn id="2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  <p:bldLst>
      <p:bldP spid="56322" grpId="0"/>
      <p:bldP spid="5632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388" y="188913"/>
            <a:ext cx="8569325" cy="3095625"/>
          </a:xfrm>
        </p:spPr>
        <p:txBody>
          <a:bodyPr rtlCol="0">
            <a:normAutofit fontScale="85000" lnSpcReduction="2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35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Алкоголізм</a:t>
            </a:r>
            <a:r>
              <a:rPr lang="ru-RU" sz="35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- </a:t>
            </a:r>
            <a:r>
              <a:rPr lang="ru-RU" sz="35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це</a:t>
            </a:r>
            <a:r>
              <a:rPr lang="ru-RU" sz="35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форма </a:t>
            </a:r>
            <a:r>
              <a:rPr lang="ru-RU" sz="35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хімічної</a:t>
            </a:r>
            <a:r>
              <a:rPr lang="ru-RU" sz="35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5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залежності</a:t>
            </a:r>
            <a:r>
              <a:rPr lang="ru-RU" sz="35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sz="35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що</a:t>
            </a:r>
            <a:r>
              <a:rPr lang="ru-RU" sz="35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5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відрізняється</a:t>
            </a:r>
            <a:r>
              <a:rPr lang="ru-RU" sz="35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5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від</a:t>
            </a:r>
            <a:r>
              <a:rPr lang="ru-RU" sz="35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5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наркоманії</a:t>
            </a:r>
            <a:r>
              <a:rPr lang="ru-RU" sz="35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5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тим</a:t>
            </a:r>
            <a:r>
              <a:rPr lang="ru-RU" sz="35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sz="35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що</a:t>
            </a:r>
            <a:r>
              <a:rPr lang="ru-RU" sz="35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алкоголь є легальною  </a:t>
            </a:r>
            <a:r>
              <a:rPr lang="ru-RU" sz="35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речовиною</a:t>
            </a:r>
            <a:r>
              <a:rPr lang="ru-RU" sz="35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ru-RU" sz="35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Найважливішою</a:t>
            </a:r>
            <a:r>
              <a:rPr lang="ru-RU" sz="35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5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особливістю</a:t>
            </a:r>
            <a:r>
              <a:rPr lang="ru-RU" sz="35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5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алкоголізму</a:t>
            </a:r>
            <a:r>
              <a:rPr lang="ru-RU" sz="35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є те, </a:t>
            </a:r>
            <a:r>
              <a:rPr lang="ru-RU" sz="35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що</a:t>
            </a:r>
            <a:r>
              <a:rPr lang="ru-RU" sz="35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хвора </a:t>
            </a:r>
            <a:r>
              <a:rPr lang="ru-RU" sz="35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людина</a:t>
            </a:r>
            <a:r>
              <a:rPr lang="ru-RU" sz="35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не </a:t>
            </a:r>
            <a:r>
              <a:rPr lang="ru-RU" sz="35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може</a:t>
            </a:r>
            <a:r>
              <a:rPr lang="ru-RU" sz="35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прийти до </a:t>
            </a:r>
            <a:r>
              <a:rPr lang="ru-RU" sz="35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висновку</a:t>
            </a:r>
            <a:r>
              <a:rPr lang="ru-RU" sz="35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sz="35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що</a:t>
            </a:r>
            <a:r>
              <a:rPr lang="ru-RU" sz="35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5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їй</a:t>
            </a:r>
            <a:r>
              <a:rPr lang="ru-RU" sz="35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5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потрібно</a:t>
            </a:r>
            <a:r>
              <a:rPr lang="ru-RU" sz="35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5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зовсім</a:t>
            </a:r>
            <a:r>
              <a:rPr lang="ru-RU" sz="35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5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припинити</a:t>
            </a:r>
            <a:r>
              <a:rPr lang="ru-RU" sz="35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5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вживати</a:t>
            </a:r>
            <a:r>
              <a:rPr lang="ru-RU" sz="35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алкоголь і не </a:t>
            </a:r>
            <a:r>
              <a:rPr lang="ru-RU" sz="35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повертатися</a:t>
            </a:r>
            <a:r>
              <a:rPr lang="ru-RU" sz="35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до </a:t>
            </a:r>
            <a:r>
              <a:rPr lang="ru-RU" sz="35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цього</a:t>
            </a:r>
            <a:r>
              <a:rPr lang="ru-RU" sz="35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5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ніколи</a:t>
            </a:r>
            <a:r>
              <a:rPr lang="ru-RU" sz="35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dirty="0">
              <a:latin typeface="Times New Roman" pitchFamily="18" charset="0"/>
              <a:ea typeface="Batang" pitchFamily="18" charset="-127"/>
              <a:cs typeface="Times New Roman" pitchFamily="18" charset="0"/>
            </a:endParaRPr>
          </a:p>
        </p:txBody>
      </p:sp>
      <p:pic>
        <p:nvPicPr>
          <p:cNvPr id="17410" name="Picture 5" descr="http://www.province.ru/yaroslavl/media/k2/items/cache/dd34e32172fe0202ef287e574244e1d2_XL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4533900"/>
            <a:ext cx="3333750" cy="2324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 descr="D:\Мои рисунки\tn_gallery_2__67917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86438" y="3357563"/>
            <a:ext cx="3138487" cy="3333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8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214438"/>
            <a:ext cx="4572000" cy="4000500"/>
          </a:xfrm>
        </p:spPr>
        <p:txBody>
          <a:bodyPr rtlCol="0">
            <a:normAutofit fontScale="92500" lnSpcReduction="10000"/>
          </a:bodyPr>
          <a:lstStyle/>
          <a:p>
            <a:pPr eaLnBrk="1" fontAlgn="auto" hangingPunct="1">
              <a:lnSpc>
                <a:spcPct val="9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8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28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uk-UA" sz="2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Хворі, які страждають алкоголізмом, в 10 разів більше схильні ймовірності захворіти на діабет, ніж непитущі: алкоголь руйнує підшлункову залозу - орган, який продукує інсулін, і глибоко псує обмін речовин.</a:t>
            </a:r>
            <a:endParaRPr lang="ru-RU" sz="2800" b="1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8372" name="Rectangle 4"/>
          <p:cNvSpPr>
            <a:spLocks noGrp="1" noChangeArrowheads="1"/>
          </p:cNvSpPr>
          <p:nvPr>
            <p:ph type="title"/>
          </p:nvPr>
        </p:nvSpPr>
        <p:spPr>
          <a:xfrm>
            <a:off x="755650" y="404813"/>
            <a:ext cx="7696200" cy="914400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uk-UA" sz="4000" b="1" i="1" dirty="0" smtClean="0">
                <a:solidFill>
                  <a:srgbClr val="5DD34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Вплив на підшлункову залозу</a:t>
            </a:r>
            <a:endParaRPr lang="ru-RU" sz="4000" b="1" i="1" dirty="0" smtClean="0">
              <a:solidFill>
                <a:srgbClr val="5DD34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pic>
        <p:nvPicPr>
          <p:cNvPr id="58373" name="Picture 5" descr="47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22975" y="2060575"/>
            <a:ext cx="2906713" cy="3795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44" name="Picture 5" descr="http://www.province.ru/yaroslavl/media/k2/items/cache/dd34e32172fe0202ef287e574244e1d2_XL.jpg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4925" y="4999038"/>
            <a:ext cx="3333750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Shape">
            <a:hlinkClick r:id="" action="ppaction://media"/>
          </p:cNvPr>
          <p:cNvPicPr>
            <a:picLocks noChangeAspect="1"/>
          </p:cNvPicPr>
          <p:nvPr>
            <a:videoFile r:link="rId1"/>
          </p:nvPr>
        </p:nvPicPr>
        <p:blipFill>
          <a:blip r:embed="rId5"/>
          <a:srcRect/>
          <a:stretch>
            <a:fillRect/>
          </a:stretch>
        </p:blipFill>
        <p:spPr bwMode="auto">
          <a:xfrm>
            <a:off x="5076825" y="1476375"/>
            <a:ext cx="3852863" cy="4824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83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83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83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2000"/>
                                        <p:tgtEl>
                                          <p:spTgt spid="583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6" dur="1000"/>
                                        <p:tgtEl>
                                          <p:spTgt spid="583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21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 vol="80000">
                <p:cTn id="22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  <p:bldLst>
      <p:bldP spid="58371" grpId="0" build="p"/>
      <p:bldP spid="5837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title"/>
          </p:nvPr>
        </p:nvSpPr>
        <p:spPr>
          <a:xfrm>
            <a:off x="827088" y="0"/>
            <a:ext cx="7696200" cy="9144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uk-UA" sz="4000" b="1" i="1" dirty="0" smtClean="0">
                <a:solidFill>
                  <a:srgbClr val="5DD34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Вплив на шкіру:</a:t>
            </a:r>
            <a:endParaRPr lang="ru-RU" sz="4000" b="1" i="1" dirty="0" smtClean="0">
              <a:solidFill>
                <a:srgbClr val="5DD34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593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23888" y="765175"/>
            <a:ext cx="8520112" cy="1935163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uk-UA" sz="2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Питуща людина майже завжди виглядає старше своїх років: її шкіра дуже швидко втрачає свою еластичність і старіє завчасно.</a:t>
            </a:r>
          </a:p>
          <a:p>
            <a:pPr algn="ctr" eaLnBrk="1" fontAlgn="auto" hangingPunct="1">
              <a:lnSpc>
                <a:spcPct val="80000"/>
              </a:lnSpc>
              <a:spcAft>
                <a:spcPts val="0"/>
              </a:spcAft>
              <a:buFontTx/>
              <a:buNone/>
              <a:defRPr/>
            </a:pPr>
            <a:endParaRPr lang="ru-RU" sz="2800" b="1" dirty="0" smtClean="0"/>
          </a:p>
        </p:txBody>
      </p:sp>
      <p:pic>
        <p:nvPicPr>
          <p:cNvPr id="59396" name="Picture 4" descr="к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42988" y="2447925"/>
            <a:ext cx="7489825" cy="412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2000"/>
                                        <p:tgtEl>
                                          <p:spTgt spid="593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93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593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93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6" dur="1000"/>
                                        <p:tgtEl>
                                          <p:spTgt spid="593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394" grpId="0"/>
      <p:bldP spid="59395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643313" y="500063"/>
            <a:ext cx="5500687" cy="6357937"/>
          </a:xfrm>
        </p:spPr>
        <p:txBody>
          <a:bodyPr rtlCol="0">
            <a:noAutofit/>
          </a:bodyPr>
          <a:lstStyle/>
          <a:p>
            <a:pPr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uk-UA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Синдром похмілля - не що інше, як процес, пов'язаний з видаленням з головного мозку загиблих через відсутність кровопостачання нейронів. Організм відторгає загиблі клітини, з цим і пов'язані ранкові головні болі.</a:t>
            </a:r>
            <a:endParaRPr lang="ru-RU" b="1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0180" name="Picture 4" descr="22571956_7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313" y="476250"/>
            <a:ext cx="3714750" cy="6167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2000"/>
                                        <p:tgtEl>
                                          <p:spTgt spid="501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1" dur="2000"/>
                                        <p:tgtEl>
                                          <p:spTgt spid="50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179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title"/>
          </p:nvPr>
        </p:nvSpPr>
        <p:spPr>
          <a:xfrm>
            <a:off x="900113" y="476250"/>
            <a:ext cx="8243887" cy="9144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 i="1" dirty="0" smtClean="0">
                <a:solidFill>
                  <a:srgbClr val="5DD34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Алкоголь </a:t>
            </a:r>
            <a:r>
              <a:rPr lang="uk-UA" b="1" i="1" dirty="0" smtClean="0">
                <a:solidFill>
                  <a:srgbClr val="5DD34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і вагітність</a:t>
            </a:r>
          </a:p>
        </p:txBody>
      </p:sp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484313"/>
            <a:ext cx="4824413" cy="5373687"/>
          </a:xfrm>
        </p:spPr>
        <p:txBody>
          <a:bodyPr rtlCol="0">
            <a:normAutofit/>
          </a:bodyPr>
          <a:lstStyle/>
          <a:p>
            <a:pPr algn="ctr" eaLnBrk="1" fontAlgn="auto" hangingPunct="1">
              <a:lnSpc>
                <a:spcPct val="9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r>
              <a:rPr lang="uk-UA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 підлітковому віці алкоголь особливо небезпечний, оскільки в цьому віці формуються клітини, необхідні для зачаття майбутньої дитини, як у юнаків, так і у дівчат.</a:t>
            </a:r>
            <a:endParaRPr lang="ru-RU" b="1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1444" name="Picture 4" descr="16958"/>
          <p:cNvPicPr>
            <a:picLocks noChangeAspect="1" noChangeArrowheads="1"/>
          </p:cNvPicPr>
          <p:nvPr/>
        </p:nvPicPr>
        <p:blipFill>
          <a:blip r:embed="rId2"/>
          <a:srcRect t="9445"/>
          <a:stretch>
            <a:fillRect/>
          </a:stretch>
        </p:blipFill>
        <p:spPr bwMode="auto">
          <a:xfrm>
            <a:off x="4859338" y="1773238"/>
            <a:ext cx="3965575" cy="4787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16" name="Picture 5" descr="http://www.province.ru/yaroslavl/media/k2/items/cache/dd34e32172fe0202ef287e574244e1d2_XL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4533900"/>
            <a:ext cx="3071813" cy="2324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14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14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14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2000"/>
                                        <p:tgtEl>
                                          <p:spTgt spid="614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6" dur="1000"/>
                                        <p:tgtEl>
                                          <p:spTgt spid="614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42" grpId="0"/>
      <p:bldP spid="61443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4437063"/>
            <a:ext cx="9144000" cy="2420937"/>
          </a:xfrm>
        </p:spPr>
        <p:txBody>
          <a:bodyPr rtlCol="0">
            <a:normAutofit/>
          </a:bodyPr>
          <a:lstStyle/>
          <a:p>
            <a:pPr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uk-UA" sz="2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Вживання алкоголю в період вагітності призводить до  шкідливого впливу на плід. Алкоголь проникає від матері до дитини по кровоносних судинах, що може призвести до </a:t>
            </a:r>
            <a:r>
              <a:rPr lang="uk-UA" sz="28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мертвонародження</a:t>
            </a:r>
            <a:r>
              <a:rPr lang="uk-UA" sz="2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ru-RU" sz="2800" b="1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9938" name="Picture 4" descr="мозг ребёнка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92275" y="214313"/>
            <a:ext cx="5837238" cy="3890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1000"/>
                                        <p:tgtEl>
                                          <p:spTgt spid="634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491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00563" y="476250"/>
            <a:ext cx="4341812" cy="6381750"/>
          </a:xfrm>
        </p:spPr>
        <p:txBody>
          <a:bodyPr rtlCol="0">
            <a:normAutofit/>
          </a:bodyPr>
          <a:lstStyle/>
          <a:p>
            <a:pPr algn="ctr" eaLnBrk="1" fontAlgn="auto" hangingPunct="1">
              <a:lnSpc>
                <a:spcPct val="9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r>
              <a:rPr lang="uk-UA" sz="2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Уражені гени батька і матері - алкоголіків можуть передаватися у спадок через кілька поколінь.</a:t>
            </a:r>
            <a:br>
              <a:rPr lang="uk-UA" sz="2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uk-UA" sz="2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Французькі лікарі дійшли висновку: щоб справити повноцінне потомство, батьки не повинні пити протягом одного - двох років.</a:t>
            </a:r>
            <a:endParaRPr lang="ru-RU" sz="2800" b="1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4518" name="Picture 6" descr="alko_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313" y="1268413"/>
            <a:ext cx="4538662" cy="475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2000"/>
                                        <p:tgtEl>
                                          <p:spTgt spid="645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0" dur="1000"/>
                                        <p:tgtEl>
                                          <p:spTgt spid="645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515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uk-UA" sz="4000" b="1" i="1" dirty="0" smtClean="0">
                <a:solidFill>
                  <a:srgbClr val="5DD34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Алкоголь підвищує ризик смерті</a:t>
            </a:r>
            <a:endParaRPr lang="ru-RU" sz="4000" b="1" i="1" dirty="0" smtClean="0">
              <a:solidFill>
                <a:srgbClr val="5DD34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593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uk-UA" sz="2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15-20% людей, замішаних в дорожньо-транспортних пригодах зі смертельним результатом, перед цим вживали алкогольні напої.</a:t>
            </a: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uk-UA" sz="2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20-40% загиблих в результаті нещасного випадку були в стані алкогольного сп'яніння.</a:t>
            </a: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uk-UA" sz="2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Більше 60% всіх насильницьких злочинів, застосувань сили, вбивство, нанесення тілесних ушкоджень, </a:t>
            </a:r>
            <a:r>
              <a:rPr lang="uk-UA" sz="28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згвалтування</a:t>
            </a:r>
            <a:r>
              <a:rPr lang="uk-UA" sz="2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відбувається під впливом алкоголю.</a:t>
            </a: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endParaRPr lang="uk-UA" sz="2800" dirty="0" smtClean="0"/>
          </a:p>
        </p:txBody>
      </p:sp>
      <p:pic>
        <p:nvPicPr>
          <p:cNvPr id="41987" name="Picture 5" descr="http://www.province.ru/yaroslavl/media/k2/items/cache/dd34e32172fe0202ef287e574244e1d2_XL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5000625"/>
            <a:ext cx="2714625" cy="185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title"/>
          </p:nvPr>
        </p:nvSpPr>
        <p:spPr>
          <a:xfrm>
            <a:off x="827088" y="404813"/>
            <a:ext cx="7696200" cy="9144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uk-UA" b="1" i="1" dirty="0" smtClean="0">
                <a:solidFill>
                  <a:srgbClr val="5DD34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Дружні поради.</a:t>
            </a:r>
          </a:p>
        </p:txBody>
      </p:sp>
      <p:sp>
        <p:nvSpPr>
          <p:cNvPr id="65540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468313" y="1628775"/>
            <a:ext cx="8447087" cy="4895850"/>
          </a:xfrm>
        </p:spPr>
        <p:txBody>
          <a:bodyPr rtlCol="0">
            <a:normAutofit/>
          </a:bodyPr>
          <a:lstStyle/>
          <a:p>
            <a:pPr eaLnBrk="1" fontAlgn="auto" hangingPunct="1">
              <a:lnSpc>
                <a:spcPct val="9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uk-UA" sz="2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Знай, що нешкідливих доз алкоголю просто немає. Кожна чарка штовхає тебе до хворобливої залежності від нього. </a:t>
            </a: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uk-UA" sz="2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Позбутися цієї залежності буває нелегко, а для деяких - неможливо.</a:t>
            </a: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uk-UA" sz="2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Пам'ятай, що немає жодного органу в людському тілі, що не піддавався б руйнівній дії алкоголю.</a:t>
            </a: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uk-UA" sz="2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Врахуй, що у питущих батьків часто народжуються психічно неповноцінні і розумово відсталі діти.</a:t>
            </a:r>
            <a:endParaRPr lang="ru-RU" sz="2800" b="1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55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55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55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3" dur="3000"/>
                                        <p:tgtEl>
                                          <p:spTgt spid="655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3000"/>
                                        <p:tgtEl>
                                          <p:spTgt spid="655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7000"/>
                            </p:stCondLst>
                            <p:childTnLst>
                              <p:par>
                                <p:cTn id="19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1" dur="3000"/>
                                        <p:tgtEl>
                                          <p:spTgt spid="655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0"/>
                            </p:stCondLst>
                            <p:childTnLst>
                              <p:par>
                                <p:cTn id="23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5" dur="3000"/>
                                        <p:tgtEl>
                                          <p:spTgt spid="6554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538" grpId="0"/>
      <p:bldP spid="65540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23888" y="549275"/>
            <a:ext cx="8520112" cy="5545138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uk-UA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Якщо ти хочеш мати міцну сім'ю, то знай що до 80% розлучень відбувається через пияцтва одного з подружжя.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uk-UA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Більше половини злочинів, ДТП відбуваються особами в нетверезому стані. Це горе, сльози, відчай, безвихідь тисяч людей!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uk-UA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 будь слабким! Май характер і гідність відмовитися від чарки!</a:t>
            </a:r>
            <a:endParaRPr lang="ru-RU" b="1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3000"/>
                                        <p:tgtEl>
                                          <p:spTgt spid="665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1" dur="3000"/>
                                        <p:tgtEl>
                                          <p:spTgt spid="665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6000"/>
                            </p:stCondLst>
                            <p:childTnLst>
                              <p:par>
                                <p:cTn id="13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5" dur="3000"/>
                                        <p:tgtEl>
                                          <p:spTgt spid="665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563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684213" y="0"/>
            <a:ext cx="7772400" cy="785813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uk-UA" b="1" i="1" dirty="0" smtClean="0">
                <a:solidFill>
                  <a:srgbClr val="5DD34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Висновок: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388" y="642938"/>
            <a:ext cx="5464175" cy="4857750"/>
          </a:xfrm>
        </p:spPr>
        <p:txBody>
          <a:bodyPr rtlCol="0">
            <a:normAutofit fontScale="92500" lnSpcReduction="1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uk-UA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Алкоголь - це не просто отрута, це найстрашніше,</a:t>
            </a:r>
            <a:br>
              <a:rPr lang="uk-UA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uk-UA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що придумав чоловік для зняття стресу і</a:t>
            </a:r>
            <a:br>
              <a:rPr lang="uk-UA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uk-UA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 самотності. Алкоголь небезпечний у будь-яких</a:t>
            </a:r>
            <a:br>
              <a:rPr lang="uk-UA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uk-UA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кількостях! Нам потрібна пропаганда боротьби з</a:t>
            </a:r>
            <a:br>
              <a:rPr lang="uk-UA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uk-UA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алкоголем, щоб вигнати з товариства</a:t>
            </a:r>
            <a:br>
              <a:rPr lang="uk-UA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uk-UA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цю звичку «пити отруту»!</a:t>
            </a:r>
            <a:endParaRPr lang="ru-RU" b="1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5059" name="Picture 5" descr="http://www.province.ru/yaroslavl/media/k2/items/cache/dd34e32172fe0202ef287e574244e1d2_XL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5214938"/>
            <a:ext cx="2428875" cy="1643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060" name="Picture 2" descr="C:\Documents and Settings\Admin\Мои документы\Завантаження\EJEKRX8anPg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00688" y="857250"/>
            <a:ext cx="3429000" cy="5786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3284538"/>
            <a:ext cx="9144000" cy="3573462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uk-UA" sz="3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Алкоголізм є хворобою хімічної залежності, з тими ж рисами, що й наркоманія, і вражає всі сфери прояву людської сутності. Поведінка хворого на алкоголізм порушує уявлення про норму і часто розглядається як приреченість. </a:t>
            </a:r>
            <a:endParaRPr lang="ru-RU" sz="36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Batang" pitchFamily="18" charset="-127"/>
              <a:cs typeface="Times New Roman" pitchFamily="18" charset="0"/>
            </a:endParaRPr>
          </a:p>
        </p:txBody>
      </p:sp>
      <p:pic>
        <p:nvPicPr>
          <p:cNvPr id="4" name="Рисунок 3" descr="alc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699792" y="116632"/>
            <a:ext cx="3312368" cy="31517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>
          <a:xfrm>
            <a:off x="714375" y="0"/>
            <a:ext cx="8137525" cy="1071563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600" b="1" i="1" dirty="0" err="1" smtClean="0">
                <a:solidFill>
                  <a:srgbClr val="5DD34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Історія</a:t>
            </a:r>
            <a:r>
              <a:rPr lang="ru-RU" sz="3600" b="1" i="1" dirty="0" smtClean="0">
                <a:solidFill>
                  <a:srgbClr val="5DD34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uk-UA" sz="3600" b="1" i="1" dirty="0" smtClean="0">
                <a:solidFill>
                  <a:srgbClr val="5DD34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виникнення алкоголю</a:t>
            </a:r>
            <a:r>
              <a:rPr lang="uk-UA" sz="3600" b="1" i="1" dirty="0" smtClean="0">
                <a:solidFill>
                  <a:srgbClr val="5DD34D"/>
                </a:solidFill>
                <a:latin typeface="Arial Black" pitchFamily="34" charset="0"/>
              </a:rPr>
              <a:t>.</a:t>
            </a:r>
            <a:endParaRPr lang="ru-RU" sz="3600" b="1" i="1" dirty="0" smtClean="0">
              <a:solidFill>
                <a:srgbClr val="5DD34D"/>
              </a:solidFill>
              <a:latin typeface="Arial Black" pitchFamily="34" charset="0"/>
            </a:endParaRPr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357313"/>
            <a:ext cx="5722938" cy="4214812"/>
          </a:xfrm>
        </p:spPr>
        <p:txBody>
          <a:bodyPr rtlCol="0">
            <a:noAutofit/>
          </a:bodyPr>
          <a:lstStyle/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r>
              <a:rPr lang="uk-UA" sz="3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Про п'янкі властивості спиртних напоїв люди дізналися не менш ніж за 8000 років до нашої ери - з появою керамічного посуду, що дала можливість виготовлення алкогольних напоїв з меду, плодових соків і винограду. </a:t>
            </a:r>
            <a:endParaRPr lang="ru-RU" sz="3600" b="1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5844" name="Picture 4" descr="logo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24525" y="3644900"/>
            <a:ext cx="3419475" cy="2803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 descr="C:\Users\Марианна\Desktop\Влияние на организм челоека\Алкоголь\картинки\vine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5000" y="1143000"/>
            <a:ext cx="3429000" cy="2357438"/>
          </a:xfrm>
          <a:prstGeom prst="rect">
            <a:avLst/>
          </a:prstGeom>
          <a:noFill/>
          <a:ln w="19050">
            <a:solidFill>
              <a:schemeClr val="accent1"/>
            </a:solidFill>
            <a:miter lim="800000"/>
            <a:headEnd/>
            <a:tailEnd/>
          </a:ln>
        </p:spPr>
      </p:pic>
    </p:spTree>
  </p:cSld>
  <p:clrMapOvr>
    <a:masterClrMapping/>
  </p:clrMapOvr>
  <p:transition spd="slow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58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58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58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2000"/>
                                        <p:tgtEl>
                                          <p:spTgt spid="358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6" dur="2000"/>
                                        <p:tgtEl>
                                          <p:spTgt spid="358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4000"/>
                            </p:stCondLst>
                            <p:childTnLst>
                              <p:par>
                                <p:cTn id="18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42" grpId="0"/>
      <p:bldP spid="3584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3213100"/>
            <a:ext cx="9144000" cy="3035300"/>
          </a:xfrm>
        </p:spPr>
        <p:txBody>
          <a:bodyPr rtlCol="0">
            <a:normAutofit/>
          </a:bodyPr>
          <a:lstStyle/>
          <a:p>
            <a:pPr algn="ctr"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uk-UA" sz="3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Чистий спирт почали одержувати в 6-7 століттях араби і назвали його</a:t>
            </a:r>
          </a:p>
          <a:p>
            <a:pPr algn="ctr"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uk-UA" sz="3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"алкоголь", що означає "одурманюючий".</a:t>
            </a:r>
            <a:br>
              <a:rPr lang="uk-UA" sz="3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uk-UA" sz="3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Першу пляшку горілки виготовив араб </a:t>
            </a:r>
            <a:r>
              <a:rPr lang="uk-UA" sz="36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Рагез</a:t>
            </a:r>
            <a:r>
              <a:rPr lang="uk-UA" sz="3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в 860 році.</a:t>
            </a:r>
            <a:endParaRPr lang="ru-RU" sz="3600" b="1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7892" name="Picture 4" descr="1158301258_Untitled-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63713" y="404813"/>
            <a:ext cx="5715000" cy="257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3" name="Picture 5" descr="http://www.province.ru/yaroslavl/media/k2/items/cache/dd34e32172fe0202ef287e574244e1d2_XL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5286375"/>
            <a:ext cx="2786063" cy="157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2000"/>
                                        <p:tgtEl>
                                          <p:spTgt spid="378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0" dur="1000"/>
                                        <p:tgtEl>
                                          <p:spTgt spid="378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3" dur="1000"/>
                                        <p:tgtEl>
                                          <p:spTgt spid="378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891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850" y="3644900"/>
            <a:ext cx="8591550" cy="3600450"/>
          </a:xfrm>
        </p:spPr>
        <p:txBody>
          <a:bodyPr rtlCol="0">
            <a:normAutofit/>
          </a:bodyPr>
          <a:lstStyle/>
          <a:p>
            <a:pPr algn="ctr" eaLnBrk="1" fontAlgn="auto" hangingPunct="1">
              <a:lnSpc>
                <a:spcPct val="8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r>
              <a:rPr lang="uk-UA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 Древній Русі пили дуже мало. Лише на обрані свята варили </a:t>
            </a:r>
            <a:r>
              <a:rPr lang="uk-UA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медовуху</a:t>
            </a:r>
            <a:r>
              <a:rPr lang="uk-UA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брагу або пиво, міцність яких не перевищувала 5-10 градусів. Чарка пускалася по колу і з неї кожний надпивав кілька ковтків. У будні ніяких спиртних напоїв не вживалося, і пияцтво вважалося найбільшою ганьбою і гріхом. </a:t>
            </a:r>
            <a:r>
              <a:rPr lang="ru-RU" sz="2800" b="1" dirty="0" smtClean="0"/>
              <a:t/>
            </a:r>
            <a:br>
              <a:rPr lang="ru-RU" sz="2800" b="1" dirty="0" smtClean="0"/>
            </a:br>
            <a:endParaRPr lang="ru-RU" sz="2800" b="1" dirty="0" smtClean="0"/>
          </a:p>
        </p:txBody>
      </p:sp>
      <p:pic>
        <p:nvPicPr>
          <p:cNvPr id="44036" name="Picture 4" descr="s640x480"/>
          <p:cNvPicPr>
            <a:picLocks noChangeAspect="1" noChangeArrowheads="1"/>
          </p:cNvPicPr>
          <p:nvPr/>
        </p:nvPicPr>
        <p:blipFill>
          <a:blip r:embed="rId2"/>
          <a:srcRect b="31186"/>
          <a:stretch>
            <a:fillRect/>
          </a:stretch>
        </p:blipFill>
        <p:spPr bwMode="auto">
          <a:xfrm>
            <a:off x="539750" y="0"/>
            <a:ext cx="8128000" cy="3425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1000"/>
                                        <p:tgtEl>
                                          <p:spTgt spid="440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" dur="2000"/>
                                        <p:tgtEl>
                                          <p:spTgt spid="440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035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388" y="428625"/>
            <a:ext cx="6107112" cy="6313488"/>
          </a:xfrm>
        </p:spPr>
        <p:txBody>
          <a:bodyPr rtlCol="0">
            <a:normAutofit/>
          </a:bodyPr>
          <a:lstStyle/>
          <a:p>
            <a:pPr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uk-UA" sz="4400" b="1" i="1" dirty="0" smtClean="0">
                <a:solidFill>
                  <a:srgbClr val="5DD34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Алкоголізм є хворобою:</a:t>
            </a:r>
            <a:endParaRPr lang="ru-RU" sz="4400" b="1" i="1" dirty="0" smtClean="0">
              <a:solidFill>
                <a:srgbClr val="5DD34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itchFamily="18" charset="0"/>
            </a:endParaRPr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Char char="v"/>
              <a:defRPr/>
            </a:pPr>
            <a:r>
              <a:rPr lang="uk-UA" sz="4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первинної, тобто не симптомом або наслідком іншої хвороби;</a:t>
            </a:r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Char char="v"/>
              <a:defRPr/>
            </a:pPr>
            <a:r>
              <a:rPr lang="uk-UA" sz="4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прогресуючою;</a:t>
            </a:r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Char char="v"/>
              <a:defRPr/>
            </a:pPr>
            <a:r>
              <a:rPr lang="uk-UA" sz="4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хронічно (тривалою);</a:t>
            </a:r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Char char="v"/>
              <a:defRPr/>
            </a:pPr>
            <a:r>
              <a:rPr lang="uk-UA" sz="4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невиліковною;</a:t>
            </a:r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Char char="v"/>
              <a:defRPr/>
            </a:pPr>
            <a:r>
              <a:rPr lang="ru-RU" sz="4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смертельною.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sz="3600" dirty="0" smtClean="0"/>
          </a:p>
        </p:txBody>
      </p:sp>
      <p:pic>
        <p:nvPicPr>
          <p:cNvPr id="4" name="Рисунок 3" descr="1265090279_alkogolizm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724128" y="4143380"/>
            <a:ext cx="3312142" cy="25003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vred-alkogoly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500694" y="928670"/>
            <a:ext cx="3456383" cy="206302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cxnSp>
        <p:nvCxnSpPr>
          <p:cNvPr id="7" name="Прямая со стрелкой 6"/>
          <p:cNvCxnSpPr/>
          <p:nvPr/>
        </p:nvCxnSpPr>
        <p:spPr>
          <a:xfrm rot="16200000" flipH="1">
            <a:off x="6465094" y="3607594"/>
            <a:ext cx="1150937" cy="79375"/>
          </a:xfrm>
          <a:prstGeom prst="straightConnector1">
            <a:avLst/>
          </a:prstGeom>
          <a:ln w="149225">
            <a:solidFill>
              <a:schemeClr val="tx1"/>
            </a:solidFill>
            <a:tailEnd type="arrow"/>
          </a:ln>
          <a:effectLst>
            <a:outerShdw blurRad="50800" dist="50800" dir="5400000" algn="ctr" rotWithShape="0">
              <a:srgbClr val="000000">
                <a:alpha val="2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7000"/>
                            </p:stCondLst>
                            <p:childTnLst>
                              <p:par>
                                <p:cTn id="3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8000"/>
                            </p:stCondLst>
                            <p:childTnLst>
                              <p:par>
                                <p:cTn id="4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382963" y="0"/>
            <a:ext cx="5761037" cy="68580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uk-UA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uk-UA" b="1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uk-UA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У спадщину передається не сама хвороба, а лише схильність до неї. Відомо, що діти алкоголіків в 4 рази частіше за інших людей хворіють алкоголізмом.</a:t>
            </a:r>
            <a:endParaRPr lang="ru-RU" b="1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Batang"/>
              <a:cs typeface="Times New Roman" pitchFamily="18" charset="0"/>
            </a:endParaRPr>
          </a:p>
        </p:txBody>
      </p:sp>
      <p:pic>
        <p:nvPicPr>
          <p:cNvPr id="23554" name="Picture 5" descr="http://www.province.ru/yaroslavl/media/k2/items/cache/dd34e32172fe0202ef287e574244e1d2_XL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4533900"/>
            <a:ext cx="3333750" cy="2324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5" name="AutoShape 2" descr="data:image/jpeg;base64,/9j/4AAQSkZJRgABAQAAAQABAAD/2wCEAAkGBw8PDg4NDw0PDRANDQ8QDw8PDxANEA8NFRQWFhQUFBcYHCggGBoxGxYVITEhJSorOi4vFyE2ODMsNygtLisBCgoKDg0OGhAQGi0kHCQsLCwsLCwsLCwsLDAsLSwsLCwsLCwsLCwsLCwsLCwsLCwsLCwsLCwsLCwsLCwsLCwsLP/AABEIAMQBAgMBEQACEQEDEQH/xAAcAAACAgMBAQAAAAAAAAAAAAAAAQIHBAUGAwj/xABMEAACAQICBgMJCwoFBQEAAAABAgMABAURBhIhMUFRBxNhFCIyNXGBkbGyIzNyc3STobPB0dIXNEJSU1RVYoOUFWOCouEWJEO08JL/xAAbAQACAgMBAAAAAAAAAAAAAAAAAQIDBAUGB//EADsRAAIBAwAHBAgFBQACAwAAAAABAgMEEQUSITFRcbETMkFhBjSBkaHB0eEiM1Ny8BQVFiNSovFCYoL/2gAMAwEAAhEDEQA/AOLzrQHrmQoGFABQBEimQaIkUEGhUxEgaRJMkDSJpks6RNMKBhQIVMQZ0BkdAxg0hqRLOkTTGDSJJjoGFAADSAmDQJokDTTItDqaZBoRFTTItADTItHor0FbieqtQVSiegNIplE9A1STMeUB1IrwFBFoKZHBoaxzfhQMdAwoAKAERQRaIkUyDQqZEAaBpkgaRNM3+iWjU2JT9XH3kaZGaYjNY1+1uQqyjRdR4W4wdI6Tp2VPWltk9y4/YvPCNHbO1iWKK3jyAAZ2RWkkI4u2W01toU4wWEjz64vq9xNzqSfyXIze4Yf2MXza/dU8Ix+0nxfvDuGH9jF82v3UYQdpPi/eHcMP7GL5tfuowg7SfF+8O4Yf2MXza/dRhB2k+L94dww/sYvm1+6jVQdrPi/eHcMP7GL5tfuo1VwDtZ8X7w7hh/YxfNr91Gqg7Wf/AE/eHcMP7GL5tfuo1UHaz/6fvOX0y0GgvI2kgjjguV2qyqEWX+WTL2t48lY1e2jUWVsZudFabq2k1GbcqfiuHmvoUrc27xSPFIhR42KujbCrDeK1EouLwz0alVhVgpweU9zIA1ElgkDQmRaJVNMi0IippkMCqWSLRNXoItHsrUFUonoGoKZRJhqEyiUCedTTKWgyoInPA1SbhMkDSJpjoJDzoHkKACgAIoE0RIpkGiOVMjg3eiWjc2JXAhj71FyaaUglY0+1jwHHyA1bSpOo8I1+kL+FnT1ntb3Lj9i/8FwmGzgS2gTURPOztxZjxJrawgoLCPP7i4qXFR1Kjy2YWlGlFvh0atMWd5Pe4UyLvlvO07F7TRKajvLbOxq3UsQ3Le3uRx35W1/h7f3A/BVfbeRt/wDHpfqfD7h+Vtf4c39wPwUdt5B/jz/U+H3D8ra/w5v7gfgo7byD/Hn+p8PuH5W1/h7f3A/BR23kH+PP9T4fcPytr/Dm/uB+CjtvIP8AHn+p8PuH5W1/hzf3A/BR23kH+PP9T4fcPytr/Dm/uB+CjtvIP8ef6nw+5kWXSvAzhZrSSFCcjIsgm1e0rkDl5M/JTVZEKno/UUcwmm+GMFgwTJIiyIyujqGR1IZWU7QQeIq40MouLcZLDRyunehqYgnXRAR3Ua9624SqP0H+w8PJWLcW6qLK3m50PpidlPVntpveuHmvoUlc27xO0UiNG8bFWVhkVYcDWolFxeGej0qsKsFODynuZAGok8EwaCOCWdSTItARU0yGCNSTItElapEWj1V6RXKJ6q1BTKJMNSKJQJ61PWKtQ56omxGDQNMkDSJpjpEh0DyFAwoAKAwbfRfRufEbgQRDVVcjNKRmkUfM8zvyXj5ASLaNJ1HhGu0hfU7Onrz3+C4/biy/cBwWCxgW3gTVVdrMdryPxdzxP/26tvCCgsI87urqpc1HUqPb08kYeluk0OHQdY/fyvmIYQcmkYcTyUbMz9pAolJRRbY2M7qpqx2Jb3w+5RWK4lNdzPcTvrySHbwCrwVRwUcqxW23lnb0KEKEFTgsJfzJiUi4KACgAoAKACgAoAKAOx0C0zawcW85LWjt2sbdjvZRxXmPOOOdlOpjYzT6U0YrldpT76+P3LpikV1V1YOrqGVlIZWU7QQRvFZRxzTTw95yOn2hq36dfCAl1GuzcBMo/QY8+R83kxbi3VRZW83mhdMSsp6k9tN/DzXzKUnhaN2jdSjoxVlYZMrDeCK1DTTwz0anUjUipxeU9zIA1EkTBoE0SBppkGh1NMi0IippkcADTItHor0FbieqtQVOJPOgr1TR0i/AqBDBpEskgaRJMlSJhQMdAzb6NaPz4hOIIRkBkZZSO8iTme3kOPpIspUnUeEYV/f0rOlrz3+C4/zxL70fwSGxt1toFyUbWY+FJId7MefqrcU6ahHCPOLu7qXVV1Kj29PJHhpVpHDh0Blk752zEMIOTSv9i8zw9ApykoonZWVS6qasd3i+BROMYpNeTvczvrO/LwUTgiDgo/8AtprElJyeWdvb28KFNU4LZ18zCpF4UAFABQAUAFABQAUAFABQB23R/pobJha3LE2rt3rbzbseI/k5jhv51bTqY2PcaTSmjO3Xa0+/1+/UuVHDAMpDBgCCDmCDuIPEVknItNPDOO0/0MW+RriBQt3GuzLICdQPAb+bkfMdm7EubdVFlbzfaF0xKzn2dR5pv4ea+aKVkQqxVlKspKsrAqysNhBB3HOtQ1jYz0WMlNKUXlMjQSJA0iLRIGhMi0SqaZBoRFTTI4FUkyLRNXoItHprUENU1WVRHgVBEVMQ6Q8kgaCSYwaiTTNto3gM9/cLbwryMkhHeRR8Wb7BxqylSdR4RiX19Ts6evP2Liy/tHsDgsIFt4FyA2u58OR+LMefqrcU6cYLCPOru7qXVV1Kj2/BeSPPSbSCDD4DPKcycxFED38snIdnM8KcpKKyFpaVLmpqQ9r4FEY3i817O1zO2bNsVR4MacEUcB66xJScnlncW1tC3pqnD/35mBSMgKACgAoAKACgAoAKACgAoAKACgDuuj7TY2hWzumJtmOUch29zseB/wAv1eSradTGx7jR6V0X22atJfj8Vx+/UuJWBAIIIIzBG0EHiKyTkWsHE9IGhIvVN1bqFulG1dircKOB5PluPmPAjEubZVPxR39TodC6alaS7Krtpv8A8fPlxXtXnTMiFWKspVlJVlYFWVgciCDuOdahprYz0OElKKlF5TI0Ehg0hYJg0EcEs6kmQaCppkcEakmRaHnTImFSwIiRSItCyoE0KmRHSGbbRrAZ8QuFt4F7ZJD4EUfFm+7jVlOk6jwjFvL6naU9efsXEv8A0bwCDD4Ft4F7ZJD4cr8WY/Zwra06cYLCPPry8q3VR1Kj5LwXINI8egsIGnmPZHGPDlk4Kv38KlKSissVra1LmpqQ9r4FE4/jU19O1xO207EQeBFHwVfv41iSk5PLO4tbWnbU1CHtfHzMO2tZZSViikmI3iKN5SPKFBpJN7i6dSENs2lzeD1uMMuYgWltbiJRvaSCWNR5yKbi14EIXFGbxGafJoxM6RcR1xzFGAwGuOY9NGAwGuOY9NAYJA0ATgheRgkaPI53Iis7EeQbaN5GUoxWZPC8zZDRrEMtb/D7vLLP3iTP0ZZ1LUlwMb+uts47SPvNfc28kTaksUkLfqyI0behgKi1gyITjNZg015PJ5UEzOscHurhS8FrNOobVLRxs4DZA5ZjjkR6aai3uKKtzRpPFSaT8zJ/6YxH+H3XzL/dT1JcCr+vtf1I+8w77C7mAZz208A3a0kTouflIypOLW9F1O4pVe5JPkzsujzTfuYrZXb/APbk5RSsfzc/qsf2fb+j5N1lOpjYzT6V0X2ua1Jfi8Vx+/Xnvt8HPbvBrJOTOG6QdCBeBru2UC6Ud+m4XCgfQ+W48dx4EYdzba/4o7+p0ehNNu1ao1dtN/8Aj9uJTboVJVgVZSQykZEMNhBHA1qWsbD0GMlJJp5TFQMAaQEwaQmiQNSTINDqaZBoWVSyIw6kVipYAWVIWBZUEcAFJIA3k5Dy00Qk1FNs+j9FNHYcOtlgjUFyFM0n6UsuW0+TfkOHprcU6agsI84vbyd1Vc5bvBcEe+kGNwWMDXE7ZAbEQeHJJwVRxPq3mpSkorLK7W1qXNRQgvt5sojSLHZr+4a4mOW8Rxg5pFH+qv2nj6AMSUnJ5Z3FpaU7anqQ9r4mx0D0bGI3RRyRBAoebVORbM5KgPDPI7eSnjlUqcNZmPpO9drSzHvPYvqWzjOM2WD26KUEanMQ28KjWcjfkNgy3ZsefM1kOSgjlbe2r31R4eeLZzEPSzAWyksplXmsiSNl8E5euodsuBspej9RL8M1n2nB4riML4o13HmIDdxSjvNU6gKFu957DVLa1sm9oUKkbRUpd7Va38yzj0m4Zzn+YNX9rE5r+x3fl7zso2DKrAbGAI2cDtq01Dyng49+krDASpM+akg+4HeNlV9rE2y0LdtZ2e8rVrYYpi7pASEu7p3DFcikPhMxHPIHz5VRjWlsOjU/6OyTnvise0uSG2ssJtHZUWCGFNaRss3c7s2O9mJyHnrJ2RRyEp172sk3mT3eX0RxbdLQ6zZh7dXn4RnAk1eerqZZ9mfnqrtvI3K9Hnq/mbeWzr8jtLaWzxazVyizwTA5pIvfI42EH9VgeI8xq3ZJGmnGtZVsZxJcP5uKT0swQ2F5LbZlkGTxMd7Qt4OfaMiP9NYs46rwdnY3X9TQVTx3PmWR0N/mE/y1/q4qvo9053T/AKxH9q6sydL9O/8ADrtbbuTrw0CSlxN1ZGszrkF1Tn4PPjROpqvGCux0T/VUnU18bcbuXmbnRzH7fE4GkjU5A9XLDKoJUkZ5EbQQRx/5qcZKSMO7tKlpUUZc00VV0kaOJY3SNCurBdKzInCORSNdR/L3ykeUjhWPUhqvYdRoi9lcUmp96PxXgza9Hem/UFLC7f3EkLBMx95PBHP6nI8PJulTqeDMXS2i9fNaivxeK4+a8+PEtqsg5UrPpd0fjEa4jGoSTrFjny2CQEd6x/mBAHaD2Vr72ksa63nXejGkJ9o7aTzHGV5fYq2taduFAwoESBpCaJA0JkWiVS1hYMOrygVLACpCFlSwInAO/T4S+unHeiqsv9cuT6H1LW8PLCm+mC4ZsQiiJ7yK0QovAM7vrHynVX/8isas/wAWDrtAwSt5S8XLol9ThqqN4Wd0Kyr/AN/H+nnA/lTJx6/XV9HxOZ9IYvNOXht+R4dMthJ11td5ExGIwk8ElDFhn5Qf9tKsvEs9H6sdSdP/AOWc819iuKpOiCgCMm4+Q0At59MWXvUXxaeyKzUecVO++Z823Hvknxj+0awmeiQ7q5I7roctg17cTH/w2wUdhkcbfQh9NW0VtZpNPzxRhHi+i+50HTHdFbKCEHLrrkFu1UVjl6dU+ap1txgaApp15S4LqVDWOdaWp0L3OcV7BnsSWKQD4alT9WKvovYzlvSCGJwnxTXu/wDZidNFsBJZT5bWSaMn4JVl9pqKy3Mu9Hp/hqQ5Pqbfob/MJ/lr/VxVKj3TE0/6xH9q6s5bpf8AGafIYvrJarrd42mgfVX+59EbDoWY9dfDgYoCfKGfL1mnR8TH9IUtSm/N/I2XTOo7ltDxF0wHkMbZ+oVKtuRjej7fbTX/ANfmipjWOdWX10eXLy4VZs5LMEdMztJVHZF+hRWXTeYo4XSkFC7mo7s596ya/pZ8Vv8AHw+s1ReflMzfRz16PJ9CkQa056MmOglkdAwoAYNIWCWdIWDHrNaMVMWVRDAqQBSESg8NfhL66EtqKq35cuT6H1JW7PKylulzxoPkkPtSVi1u8dhoH1V/ufRHF1Wbo2mjeNSWF1HdR99q5rImeQkhOWsv0Ag8wKlGWq8mLeWsbmk6cvY+DLzgmtMUsyRqz29wmqynYVPFW4qwPo31lZUkcRKNa0rcJL+e4pjTDRWXDZsjnJbyE9TNlv46j8nA9O8cQMacNVnY2F/C7hwkt6+a8uhz9QNgRk3HyGgFvPpiy96i+LT2RWatx5xU775nzbce+SfGP7RrCZ6JDurkiyOhVO+xBuy2H1pq+j4nO+kL/LXP5Ht01HvLAf5k5/2p99FbwI+j3eqckVbVB05ZHQsfdb8c47c+hpPvq6hvZznpD3afN/Iz+mhf+3szyuHHpQ/dUq25FHo+/wDbPl8zJ6G/zCf5a/1cVOj3SvT/AKxH9q6sx9P9Dby/vkngEQjFtHGWkkKZOHkJ2AE5ZMKVSm5PKLNF6SoW1BwnnOW9i8kb/QbRUYbDIGkEs05UyOoIUBc9VFz25DNtvHOpQhqowNI37u5ppYit31OD6WMdS4uYrWJg62mv1jDapnbIFRzyAy8rEcKqqyy8G80HaypU3Vktst3L7nCVUb0vToy8UWn9f656yqfdRw+l/XJ+zojF6W/FT/Hw+s1Td/lGV6O+vLk+hR4Nak9ETJUiSYwaRNMdAwoAKAPCs0wEyQNRaJJhlUcEhUhEoR36/CX10Leiqt+XLk+h9R1ujyopbpc8aD5JD7UlYtbvHYaB9Vf7n0RxdVm6CgDd6KaSzYdP1id/E5AmhJyEi8xyYcDUoTcWYN9Ywu4YeyS3P+eBdam0xWy4TW9wm7cysPZcH0EVlbJI43/dZ1uEo/z2plGaSYM9jdSWrnW1cmjfd1kLeC30EHtBrElHVeDtrO6jc0VUXt8mauTcfIaRlLefS9l71F8Wnsis1bjzip33zPm2498k+Mf2jWEz0SHdXJFkdCr99iC9lsfrRV9HxOd9IV+W+fyPfppX3KxPKWYelV+6ituRD0ef46i8l1Ksqg6gsjoWHu18f8q39qSrqO9nO+kPcp838jP6aG9wshzuJD6E/wCalW3GP6Pr/bN+XzMnob/MJ/lr/VxU6PdK9P8ArEf2rqzH6QdMryxvFt7cxBDbJIdeMu2uzuDtzGzJRSqTlF7CzRejKFzRc6mc5xsfkvI4jENNsTnUo92yKwyKwqkOY8qjW+mqnUkzc0tFWtN5UMvz2/Y54CoGxCgC9OjLxRaf1/rnrKp91HD6X9cn7OiMXpb8VP8AHw+s1Td/lmV6O+urk+hR1ak9CGDQNMYNImmSBpEkx0DCgZjg1snE1ikOq2iaYwai0TTHUWiRKHw1+EvrpLeiqt+XLk+h9RVuTykpbpc8aD5JD7UlYtbvHYaB9Vf7n0RxdVm6CgAoAs3oWkkzvk29UOpb+UTHWBy7dULn5BV9HO05r0hUf9b8dvu2GN0zhe6bMjwjBKG56oddX6S1KtvRZ6PN9nU4ZRXUm4+Q1SdCt59L2XvUXxaeyKzUecVO++Z823Hvknxj+0awmeiQ7q5I7vocugt7cQnZ11sGHaY33ehz6KtovaaTT8M0YT4PqvsdH0w2pewilA94ukLdiOrJ7RWrKy/Ca7QNRRuHHin9Snaxjry1ehe0IivLgjZJLFEp59WpY/WVfRWxs5b0gqZnCHBN+/8A9GH00XIMtlCDtVJpGHwiir7LUVnuRd6PQ/DUnyXU2/Q3+YT/AC1/q4qlR7piaf8AWI/tXVnLdL/jOP5DF9ZLVdbvG00D6q/3PojiKqN0FABQBenRl4otP6/1z1lU+6jh9L+uT9nRGJ0t+Kn+Ph9Zqq7/ACzK9HfXVyfQo6tSegjoGFICQNImmMGkSTHnQSyYoNbU1CZIGotE0yQNVuJYmMGok0z0g8NfhL66jjaiNV/65cn0PqGtueUlLdLnjQfJIfakrFrd47DQPqr/AHPoji6rN0dR0e2llPdSw33VdW9sRH1j9Ueu10y1GzBDZa27tqymk3tNXpWpXp0ozo5yntxt2Y8fI7c9FdgW1luLoITnqh4iMuQbUzyq3sYml/v1wlhxjnk/qbx7rDcGtur1kgVc2EanXmlficvCY7tp+gVLMYIwlTur+pnDb4+C+SKa0oxx7+7e6cagICRJnn1cK56q58TmST2k1jSlrPJ2FlaxtqKprm3xZp5Nx8hqJlrefTFl71F8Wnsis1HnFTvvmfNtx75J8Y/tGsJnokO6uSMnBsTktLmG6i2tC+eqTkHUjJlPYQSKaeHkruKEa9KVOW5/zJeWG4xY4rbNGGSRZU1ZbdyFkXPeGXPPzjlsNZSlGSOJrW1xZ1U2sNbn4HOnops9fMXNyEzz1M4ycuWtq1DsUbD+/wBfVxqxzx2/U6O4v8Pwi2WMukEcSnUhU60rnfsXexJ3k89pqeYwRr40ri9q6yTbe9+H2KS0kxl767lunGrr5LGmefVxL4K+sntJrGlLWeTs7O2jbUVTXtfFlndDfi+f5a/1cVX0e6c3p/1iP7V1ZyvS/wCM4/kMX1ktV1u8bTQPqr/c+iOIqo3QUAFAF6dGXii0/r/XPWVT7qOH0v65P2dEYvS34qf4+H1mqbv8oyvR315cn0KOrUnoQqYh0DCkAwaCSZLOkSyYQNbXBpkyYNIsTJA0sE0yQNVuJYpHrB4a/CX11DG0VV/65cn0PqKtqeWFLdLnjQfJIfakrFrd47DQPqr/AHPoji6rN0BFAE45nUZLI6A8FdlHoBoyRcIt5aT9hDt4neeJoH5BQMKAMsYnc7hdXAy/z5fvp6z4lP8AT0v+F7kYtItFQMMuPEbjyoEZHd8+WXdE+XLrpMvXTyyvsaX/ACvcjHO8neTvJ2k0ixbNiCgZ6xXMiDJJZIwTmQkjIM+eQNGWQlThLbKKfNIjLKznWd2c5ZZuxc5cszRkcYxisRWORCgkFABQBenRl4otP6/1z1lU+6jh9L+uT9nRGL0t+Kn+Ph9Zqm7/ACjK9HfXlyfQo6tSehhQAUxBQIKQwzoDJhg1tTTJkgaCSZIGolikTBpFiZ62579fhL66i47QqS/1y5M+pK2B5gUt0ueNB8kh9qSsWt3jsNA+qv8Ac+iOLqs3QUAFABQAUAFABQAUAFABQAUAFABQAUAFABQAUAFAF6dGXii0/r/XPWVT7qOH0v65P2dEYnS54qf4+H1mqrv8syfR711cmUcDWpPQkx0iQUAFMQqBDoGYANbM0SZIGgmmSBpkkyQNLBYpHtbnv0+EvrpBUf8ArlyZ9T1mnmpS3S540HySH2pKxa3eOw0F6q/3PojiiePKqzdFyYToRZdwwwTQR91S2rM0h98WQgZsPgl1HorJUFjDOPr6Tr9u5wk9RPd4Y++CnbmJoy8bjJ42ZGHJ1JBHpFY246+ElNKS3PaWxpBa4Ph0FtJPhiymYAe5qpOsFBJOsw51kS1YrajlLWd7d1JRp1WscW+Jq+kTCLKLDLe6tbVLdppYjmoybq3idtU7fJ6KVRLVykZOibivO5lTqTbwn8Gh6daOwR2eH9yWqJPc3EMeaAhnLxMcj2a2RpVIrCwGjLyo61TtZtxSb28yGlmF4ZhlkLVoDNezwMVm8JlcbOsOZ71c8wABwokoxWPElY17u8r9opYpp7vl5+0yIMAw/CrGO7xGA3c82qBEQGAdhnqKpIXYAc2PI9gp6sYrMiuV3c3td0reWrFePzb37eBL/AsOxezluLCDuO4hJHVjJAZAMwrqCVyI3MPsIo1YzWwX9XdWNZQry1ov27OK8dnA8OjvCLKbDrq5urRJ2hnl2subdWkUbao29p9NFNLVy0T0tcV4XEYUptJpbnxbNZieNYPNBJDa4S8dxMupA+rENWViAp2PzqLlFrCRk0bW+p1FOrWzFbWsvd7jeXeEYXg1tC15b93XM2YyID5sAC+qrHVVBmBnvOYqTUYLaYcLi8v6rVKWpFezlu2tmPi2jthf4c+JYdEbd4ldmhGwNqbXQqCQGy2gjfs50nGMo5ROhe3FtcKhcPKfjz3PPAwOizCLa7kuxcQJOI44CgcZhSxfMj0ClSSecl+m7irRjDs5NZzu9h0OjSYLiE00EWFqhgXWZpFXVYa2rsyY1OOrLwNfd/11tCM51Xt4N8zVaD4HaT4jisM1vHJHBMyxIwzEaiaRch5gB5qUIrWZl6Sua1O2oyhJptbXx2I4PFQiXNzGuqqpczqqg+CokYADzVS95vKDcqUW9+F0MekWl6dGXii0/r/XPWVT7qOH0v65P2dEYfS94qf4+H1mqrr8syNAeuLkyjAa1R3yZMGkWJjpEshQMKBCpiNeDW2aNAmMGotE0yQNIkmSBpk0z0jfIht+RBy55UmOX4otcT6ksLyOeKOeJg8cqK6MOKkZ+mstPJ53UhKEnGW9HC9KWislyFv7dS8kMWpLENrPECWDIOJGbbOIPZkaqsM7UbvQ1/GjmjU2JvKfB+fMrzQ7De68QtYcs06wSScR1UffHPsOQH+qqYLMjf6Qr9jbzl44wub2FuXhi/xSC4OJ20fUwvbmzZk6xmkOe/XzBJ6vZq/o9tZDX4s5OTg5f0sodm3l51vDZ7OficJpvorPLizJbxM63gSUso72PWOpIzHgMxrf6qqnBuWw3ujtIU4Weaj2xyufivoZfTNcrr2duCM44pZCOIDFVT2Wp1nuRV6P03idR+LS+b+Rl9I3iKw8tr/6706ncRToj16p/wDrqjpsVx2Kxt8PkmQMkzwxM/GEGInrN23dt3bCfJU5S1cGtoWs7idSMHtWXjjt3HEdLGDyJOuIhmlhmVEO3MROo71R/KRmR258xVdWO3JutCXEZU3QeySz7fujcdKUDXVhaXUAMsSP1jag1sopE719nDcPPUqu2OUYmhpqjcTp1NjezbxT3Eeia1eC2vLqYGKKRkKlwVzSNWLPt4d9v7DSpLCbY9OVI1KsKcNrXz8BdH0mvhGKOBkHnvGA5AwIcvppw7rDSsdW7pLgo9WVrhE6xz2sreDFPBI3wVdWP0CqE9p0txFzpzit7TXwLE6YLGR+5LpFaSJFkR2UFgpYqyk5cDkdvZ21dWW5nPaBqwi505PDePhkytBIWs8FvLi4UxrIZ5lVwVbq+qVBsPMrs55jnTh+GLbKtJSVe9hCntawvjn4Hn0Z4fJY2d7eXMbQhkVlDjVJiiRm1suXfbPJSpJxTbJaYrQuK1OlTeeXFs1XQ1n3VdZ7+5Uz8uuKVHezK0+sUoc30Nt0deNcb+Pf6+WpQ7zMXSvqlDl8kbDR/SG5vL65srixTueMzgS9U4XJX1V1tbNWzHKnGTbw0Y11aUqNCNWnU/E8bMr5cDgMb0fMmMXFhZR5+6jVUeBEpRWcseCAsfoA25CqZR/FhG/t7xRs41q78Pa9+Pa/uXRgGFrZ2sFqp1hCgUtllrOdrN2Zkk1lRWFg465ruvVlUfizkemS+jTD0gJ90nnQouzPVTMs3k3Dzisa7klDBuPR2jKV1rrck8+0pStYduANA0yYNIsTJZ1EmmFAwoA1lbo5rI86i0TTJA1BokmMGkTTJg0yaZ2fR7ps+HSCGUs9nI3fr4RhY/8AkQescfLvlCWryNXpLRyuY68O+vj5fQvi2nSVEljdZEkUMjqdZWU7iDWSnk4+UXFuMlho4jSXBJ7CWbFcLijLuhFzC0ZfJSQzSRAEbcwCw7MxxqmUXF60TdWl1TuYxtrlvC3PPwfyKlurySaZ7lm90klMpYbMnJzzHLs8lUN5eTq4UowpqmtyWDpz0jYgWEmVtrKjID1Jz1WKk/pc1FT7WRrP7LbYx+LHP7HNYlfy3UrzzyGSSTwmOQ2bgABsA7BUG23lmyo0YUYKFNYSNji+k9zd2sVnL1XVQ6mpqIVfvEKDM5nPYTTc21hmPb2FKhVdWGcvO98dvAeN6UXV7BFbz9VqQMrJqIVbMKUGZzOewmiU3JYYrawpW83OGcvi/bwPRdL7vuP/AA9+plg6vq/dYyzhP0e+DDaNmR4ZCn2jxgi9G0e27dZUs52PZ08fEno9pne2CdVEySxA5iKZS4TPfqEEEeTd2URqNBd6MoXMtaSxLivmSx/Ta9vozDI0cUTeFHCpXXHJiSSR2bKJVHLYRtdF0LeWust8X4GNhGlF1aW81pD1XVzly+uhZs3QIcjmMtgFJTaWCy4sKVeoqk85XB8HngaQComcdPgWnd9ZxrApjmiQZIsysxReCqykHLsOeVTjUaNZc6Jt68nN5TfAxtI9LbzEF6uZ0SIHPqoVKITwLZklvOcuylKbkWWmjqFs9aCy+LDFdL726t1tZJEWEKqlY01C4XLIMcySNg2bKbqNrAUNG29Gp2kU9bze7kY2j2Pz2Ejy2/V60iBG6xS41Qc9mRFKMnHcWXdnTuoqNTOzge+E6VXVpPc3MXVdZdsWl10LLrFmfvRns2saFNp5IV9H0a1ONOecR3Yfs4G9stNsZvZFtLfqRJLsDRw5FF4sSxIUDnl9NTVSctiMGpouxt49pUzhcXv8vAsjRXRyOwiIDGaeY69xcNteWQ7TtO3VzJyHbzJq+McHO3l5K5nndFbl4JBpZpLBh0HWyd/I2YhhByaV/sUcTw8uQqFWqqayyej9H1LypqQ3eL4fzwRQmN4rPezvczvru/mVEG5EHBR/ycySa1E6jnLLPRLWzp21JU6a2L4+bNcRUS5oVMhgM6AySBpE0yQNIsTHnSJZNZW5OaCmA6TRJMYNQaJpkgaiTTJA0Ekztuj3Tl8OcQTFpLORtq72gY73Ts5r5xt3zhPV5Gr0lo5XC14bJr4l7286SIkkbB0kUMjKcwykZgg8qyTkJRcW095V/SLoPqa9/Zp3u1riBR4PORBy5jhv51j1KfijpdE6VzijWfJ/J/JlbVSdIFABQAUAFABQAUAFABQAUAFABQAUAZOHWEtzMlvAhkkkOSqPpJPADiaEm3hFVatCjBzm8JF6aH6LRYdDqrlJNIAZpstrH9VeSjgPPWXCCijiL6+ndTy9kVuX88T30o0igw6AzSnNjmIogcmlfkOQ5nh6BSq1VTjlkbGxqXlXUh7X4IoLG8XmvZ3uZ31nc7B+iicEUcFH/O8mtPUqObyz0i0tKdrSVOmtnV8WYFQMkCKAaIkUyDREimQaCgQwaRJMlnSJ6xrq3JzwUgCmmA6GhpjBqDRNMYNQaJpkgaCSZ3XR3p22HuLa4LPZu3azW7Hey815r5xtzBshPGx7jVaS0arha8O/1+5ekEySIsiMro6hlZSGVlO0EHiKyDkmnF4e8qrpF0I6kvf2ae5HNp4VHvR4yIP1OY4b927HqU/FHUaJ0pr4o1nt8Hx8n58CuxVJ0IUAFABQAUAFABQAUAFABQAUAe9jZy3EqQQoZJJGyRRxPM8hxJ4UJZ2Irq1YUoOc3hIvLQvRSLDoeElxIB102X+xOSj6d57MuENVHE6Qv53U+EVuXz5mZpRpDDh1u08pzO6KIEBpZOQ7OJPAeilUqKnHLKrKzqXdVU4e18EUHj+Nz307XE7ZsdiqPAjTgqjgK1FSpKcss9GsrOla0lTprm/FmuqsywoGFABQAiKCLREimQaI0yI86AyYNbY0WQpjClgAoTAKeMgmPOotE0yQNQaJpkgaRNM73o206Ng4tbli1pI2xtpNs53sB+oeI84452Qnq7HuNRpPR3brtKfeXx+5eUbq6hlIdXUFWBDKykbCDxGVZByjTTwypOkPQg2xe9tEztz300Sj3g8WUfs+z9HybsepTxtR1WitKdrijVf4vB8fLn157+Aqk34UAFABQAUAFABQAUAFAHtaW0k0iQxI0kkjaqIu9m+zy8KEskKlSNOLnN4SLw0I0Sjw6LWbVkuZVHWyjaFG/q0/l7eO/kBlwhqo4rSOkJXU9myC3L5vzNhpNpBBh9uZ5m7I4x4cr/qr9p4UVKigssx7S0qXVTUprm+BQOkePz4hcNcTt2JGPAiTgq/fxrU1Kjm8s9AsrOnaU9SHtfizWA1UZyZIUiaYUDHQMKACgBEUCaIkUyDQsqZHBhla3BzxE0sEkwpZJBTwAUgCmA6i0STGDUWiaZIGok0ywOjfTxrJls7pi1o7ZK52m2Ynf8DmOG8cQbIT1dj3Gn0lo1Vk6lPvdfuXgCrqCCGV1zBGTKykfSKyDltqZUWn2grWzNdWcbPbsc5IUBZoG5qBvT2fJuxqlPG1HV6L0qqi7Ks8S8G/H79Tgdccx6aqN8LXHMemgMBrjmPTQGA1xzHpoDAa45j00BgNccx6aAwGuOY9NAYMiytZJ3EUEbTOxyCRjWPn5DtNCTZXUqQpR1pvC8y7NBtD0w+PrJNWS6lX3STeI139XH2czxPmAyoQ1V5nGaS0jK6liOyC3Lj5v+bDb6RY7BYW7XE7ZAbEQeHK/BVHP1U6lRQWWYtpaVLqoqdNfbzZ8/6TY/PiFw1xMcuEcY8GKPgo+08a1NSq6jyz0CysadpT1Ie18WaioGWOkPIwaCSZIGok0x0Eh50DyFABQAEUA0LKgjqmMy1uzmEzzZaQyBFLBJMVIkFMYUtwBTyA6TQ0xg1FommMGoNE0yxOjbT82ZWyu2LWrHKOQ7TbE8D/AJfqqcJ6ux7jTaS0b2uatJfi8Vx+5dyOGAZSGDAEEHMEHcQeIrJOXawPVHIUDyw1RyFAZYao5CgMsNUchQGWGqOQoDLDVHIUBlhqjkKAywyoEa3SDG4LG3a5nbJV2Ko8OSTgijifVvOwVCc1BZZk2lpUuqip01t6ebKB0l0gnxCczzHIDMRxg95En6q/aeNaqrUdR5Z6HY2NO0p6kN/i/FmoyqozMEaCLQUxBQAwaQ0yQNImmOkTHQAUDCgAoA8iK3RySZBlpk0zyZaCR5kUhpiqJPIUxhSwAUJgFMMjqLRNMkDUGiaZvcK0vxG1jEMF7LHGPBQ6siqOS64OqOwUKUlsTMapY29WWtOG33dDNHSDi/7+/wA3D+CnrS49PoRWi7T/AI+L+pIdIGL/AL+/zcP4KNaXHp9CS0Vaf8fF/UkOkDFv39/m4fwUtafHp9Ca0TZ/8fF/UkNPsW/f3+bh/BS158en0JLRFl+n8X9RjT7Fv35/m4fw1Fzn/wBdPoTWh7L9P4v6j/69xb9+f5uH8NQ7Wpx6E/7LY/p/F/UY09xX9+f5uH8NLtanHoSWhbH9P4v6j/68xX9+f5uH8NLtqnHoS/slj+n8X9TT4ri1zduJLmd52AyXXOxRx1QNg81VSlKXeZmW9pRt1q0opfziYNQMgVIQsqQhZUEcCoEKmIedIlkkDSJJks6RPIUDHQMKABhW6OLi2eRoL0QYUyaZ5sKCR5GkNCNRJoKaGFJgFCAKYIdRJokKgySGKRNExTJoYNDJJkwaiWJk6RYiQqLRYmOqiaGKRNDqLJCqIhUgFSEI0hCNAmKgixUxDpDJCkTRIUiaCgY6AP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23556" name="AutoShape 4" descr="data:image/jpeg;base64,/9j/4AAQSkZJRgABAQAAAQABAAD/2wCEAAkGBw8PDg4NDw0PDRANDQ8QDw8PDxANEA8NFRQWFhQUFBcYHCggGBoxGxYVITEhJSorOi4vFyE2ODMsNygtLisBCgoKDg0OGhAQGi0kHCQsLCwsLCwsLCwsLDAsLSwsLCwsLCwsLCwsLCwsLCwsLCwsLCwsLCwsLCwsLCwsLCwsLP/AABEIAMQBAgMBEQACEQEDEQH/xAAcAAACAgMBAQAAAAAAAAAAAAAAAQIHBAUGAwj/xABMEAACAQICBgMJCwoFBQEAAAABAgMABAURBhIhMUFRBxNhFCIyNXGBkbGyIzNyc3STobPB0dIXNEJSU1RVYoOUFWOCouEWJEO08JL/xAAbAQACAgMBAAAAAAAAAAAAAAAAAQIDBAUGB//EADsRAAIBAwAHBAgFBQACAwAAAAABAgMEEQUSITFRcbETMkFhBjSBkaHB0eEiM1Ny8BQVFiNSovFCYoL/2gAMAwEAAhEDEQA/AOLzrQHrmQoGFABQBEimQaIkUEGhUxEgaRJMkDSJpks6RNMKBhQIVMQZ0BkdAxg0hqRLOkTTGDSJJjoGFAADSAmDQJokDTTItDqaZBoRFTTItADTItHor0FbieqtQVSiegNIplE9A1STMeUB1IrwFBFoKZHBoaxzfhQMdAwoAKAERQRaIkUyDQqZEAaBpkgaRNM3+iWjU2JT9XH3kaZGaYjNY1+1uQqyjRdR4W4wdI6Tp2VPWltk9y4/YvPCNHbO1iWKK3jyAAZ2RWkkI4u2W01toU4wWEjz64vq9xNzqSfyXIze4Yf2MXza/dU8Ix+0nxfvDuGH9jF82v3UYQdpPi/eHcMP7GL5tfuowg7SfF+8O4Yf2MXza/dRhB2k+L94dww/sYvm1+6jVQdrPi/eHcMP7GL5tfuo1VwDtZ8X7w7hh/YxfNr91Gqg7Wf/AE/eHcMP7GL5tfuo1UHaz/6fvOX0y0GgvI2kgjjguV2qyqEWX+WTL2t48lY1e2jUWVsZudFabq2k1GbcqfiuHmvoUrc27xSPFIhR42KujbCrDeK1EouLwz0alVhVgpweU9zIA1ElgkDQmRaJVNMi0IippkMCqWSLRNXoItHsrUFUonoGoKZRJhqEyiUCedTTKWgyoInPA1SbhMkDSJpjoJDzoHkKACgAIoE0RIpkGiOVMjg3eiWjc2JXAhj71FyaaUglY0+1jwHHyA1bSpOo8I1+kL+FnT1ntb3Lj9i/8FwmGzgS2gTURPOztxZjxJrawgoLCPP7i4qXFR1Kjy2YWlGlFvh0atMWd5Pe4UyLvlvO07F7TRKajvLbOxq3UsQ3Le3uRx35W1/h7f3A/BVfbeRt/wDHpfqfD7h+Vtf4c39wPwUdt5B/jz/U+H3D8ra/w5v7gfgo7byD/Hn+p8PuH5W1/h7f3A/BR23kH+PP9T4fcPytr/Dm/uB+CjtvIP8AHn+p8PuH5W1/hzf3A/BR23kH+PP9T4fcPytr/Dm/uB+CjtvIP8ef6nw+5kWXSvAzhZrSSFCcjIsgm1e0rkDl5M/JTVZEKno/UUcwmm+GMFgwTJIiyIyujqGR1IZWU7QQeIq40MouLcZLDRyunehqYgnXRAR3Ua9624SqP0H+w8PJWLcW6qLK3m50PpidlPVntpveuHmvoUlc27xO0UiNG8bFWVhkVYcDWolFxeGej0qsKsFODynuZAGok8EwaCOCWdSTItARU0yGCNSTItElapEWj1V6RXKJ6q1BTKJMNSKJQJ61PWKtQ56omxGDQNMkDSJpjpEh0DyFAwoAKAwbfRfRufEbgQRDVVcjNKRmkUfM8zvyXj5ASLaNJ1HhGu0hfU7Onrz3+C4/biy/cBwWCxgW3gTVVdrMdryPxdzxP/26tvCCgsI87urqpc1HUqPb08kYeluk0OHQdY/fyvmIYQcmkYcTyUbMz9pAolJRRbY2M7qpqx2Jb3w+5RWK4lNdzPcTvrySHbwCrwVRwUcqxW23lnb0KEKEFTgsJfzJiUi4KACgAoAKACgAoAKAOx0C0zawcW85LWjt2sbdjvZRxXmPOOOdlOpjYzT6U0YrldpT76+P3LpikV1V1YOrqGVlIZWU7QQRvFZRxzTTw95yOn2hq36dfCAl1GuzcBMo/QY8+R83kxbi3VRZW83mhdMSsp6k9tN/DzXzKUnhaN2jdSjoxVlYZMrDeCK1DTTwz0anUjUipxeU9zIA1EkTBoE0SBppkGh1NMi0IippkcADTItHor0FbieqtQVOJPOgr1TR0i/AqBDBpEskgaRJMlSJhQMdAzb6NaPz4hOIIRkBkZZSO8iTme3kOPpIspUnUeEYV/f0rOlrz3+C4/zxL70fwSGxt1toFyUbWY+FJId7MefqrcU6ahHCPOLu7qXVV1Kj29PJHhpVpHDh0Blk752zEMIOTSv9i8zw9ApykoonZWVS6qasd3i+BROMYpNeTvczvrO/LwUTgiDgo/8AtprElJyeWdvb28KFNU4LZ18zCpF4UAFABQAUAFABQAUAFABQB23R/pobJha3LE2rt3rbzbseI/k5jhv51bTqY2PcaTSmjO3Xa0+/1+/UuVHDAMpDBgCCDmCDuIPEVknItNPDOO0/0MW+RriBQt3GuzLICdQPAb+bkfMdm7EubdVFlbzfaF0xKzn2dR5pv4ea+aKVkQqxVlKspKsrAqysNhBB3HOtQ1jYz0WMlNKUXlMjQSJA0iLRIGhMi0SqaZBoRFTTI4FUkyLRNXoItHprUENU1WVRHgVBEVMQ6Q8kgaCSYwaiTTNto3gM9/cLbwryMkhHeRR8Wb7BxqylSdR4RiX19Ts6evP2Liy/tHsDgsIFt4FyA2u58OR+LMefqrcU6cYLCPOru7qXVV1Kj2/BeSPPSbSCDD4DPKcycxFED38snIdnM8KcpKKyFpaVLmpqQ9r4FEY3i817O1zO2bNsVR4MacEUcB66xJScnlncW1tC3pqnD/35mBSMgKACgAoAKACgAoAKACgAoAKACgDuuj7TY2hWzumJtmOUch29zseB/wAv1eSradTGx7jR6V0X22atJfj8Vx+/UuJWBAIIIIzBG0EHiKyTkWsHE9IGhIvVN1bqFulG1dircKOB5PluPmPAjEubZVPxR39TodC6alaS7Krtpv8A8fPlxXtXnTMiFWKspVlJVlYFWVgciCDuOdahprYz0OElKKlF5TI0Ehg0hYJg0EcEs6kmQaCppkcEakmRaHnTImFSwIiRSItCyoE0KmRHSGbbRrAZ8QuFt4F7ZJD4EUfFm+7jVlOk6jwjFvL6naU9efsXEv8A0bwCDD4Ft4F7ZJD4cr8WY/Zwra06cYLCPPry8q3VR1Kj5LwXINI8egsIGnmPZHGPDlk4Kv38KlKSissVra1LmpqQ9r4FE4/jU19O1xO207EQeBFHwVfv41iSk5PLO4tbWnbU1CHtfHzMO2tZZSViikmI3iKN5SPKFBpJN7i6dSENs2lzeD1uMMuYgWltbiJRvaSCWNR5yKbi14EIXFGbxGafJoxM6RcR1xzFGAwGuOY9NGAwGuOY9NAYJA0ATgheRgkaPI53Iis7EeQbaN5GUoxWZPC8zZDRrEMtb/D7vLLP3iTP0ZZ1LUlwMb+uts47SPvNfc28kTaksUkLfqyI0behgKi1gyITjNZg015PJ5UEzOscHurhS8FrNOobVLRxs4DZA5ZjjkR6aai3uKKtzRpPFSaT8zJ/6YxH+H3XzL/dT1JcCr+vtf1I+8w77C7mAZz208A3a0kTouflIypOLW9F1O4pVe5JPkzsujzTfuYrZXb/APbk5RSsfzc/qsf2fb+j5N1lOpjYzT6V0X2ua1Jfi8Vx+/Xnvt8HPbvBrJOTOG6QdCBeBru2UC6Ud+m4XCgfQ+W48dx4EYdzba/4o7+p0ehNNu1ao1dtN/8Aj9uJTboVJVgVZSQykZEMNhBHA1qWsbD0GMlJJp5TFQMAaQEwaQmiQNSTINDqaZBoWVSyIw6kVipYAWVIWBZUEcAFJIA3k5Dy00Qk1FNs+j9FNHYcOtlgjUFyFM0n6UsuW0+TfkOHprcU6agsI84vbyd1Vc5bvBcEe+kGNwWMDXE7ZAbEQeHJJwVRxPq3mpSkorLK7W1qXNRQgvt5sojSLHZr+4a4mOW8Rxg5pFH+qv2nj6AMSUnJ5Z3FpaU7anqQ9r4mx0D0bGI3RRyRBAoebVORbM5KgPDPI7eSnjlUqcNZmPpO9drSzHvPYvqWzjOM2WD26KUEanMQ28KjWcjfkNgy3ZsefM1kOSgjlbe2r31R4eeLZzEPSzAWyksplXmsiSNl8E5euodsuBspej9RL8M1n2nB4riML4o13HmIDdxSjvNU6gKFu957DVLa1sm9oUKkbRUpd7Va38yzj0m4Zzn+YNX9rE5r+x3fl7zso2DKrAbGAI2cDtq01Dyng49+krDASpM+akg+4HeNlV9rE2y0LdtZ2e8rVrYYpi7pASEu7p3DFcikPhMxHPIHz5VRjWlsOjU/6OyTnvise0uSG2ssJtHZUWCGFNaRss3c7s2O9mJyHnrJ2RRyEp172sk3mT3eX0RxbdLQ6zZh7dXn4RnAk1eerqZZ9mfnqrtvI3K9Hnq/mbeWzr8jtLaWzxazVyizwTA5pIvfI42EH9VgeI8xq3ZJGmnGtZVsZxJcP5uKT0swQ2F5LbZlkGTxMd7Qt4OfaMiP9NYs46rwdnY3X9TQVTx3PmWR0N/mE/y1/q4qvo9053T/AKxH9q6sydL9O/8ADrtbbuTrw0CSlxN1ZGszrkF1Tn4PPjROpqvGCux0T/VUnU18bcbuXmbnRzH7fE4GkjU5A9XLDKoJUkZ5EbQQRx/5qcZKSMO7tKlpUUZc00VV0kaOJY3SNCurBdKzInCORSNdR/L3ykeUjhWPUhqvYdRoi9lcUmp96PxXgza9Hem/UFLC7f3EkLBMx95PBHP6nI8PJulTqeDMXS2i9fNaivxeK4+a8+PEtqsg5UrPpd0fjEa4jGoSTrFjny2CQEd6x/mBAHaD2Vr72ksa63nXejGkJ9o7aTzHGV5fYq2taduFAwoESBpCaJA0JkWiVS1hYMOrygVLACpCFlSwInAO/T4S+unHeiqsv9cuT6H1LW8PLCm+mC4ZsQiiJ7yK0QovAM7vrHynVX/8isas/wAWDrtAwSt5S8XLol9ThqqN4Wd0Kyr/AN/H+nnA/lTJx6/XV9HxOZ9IYvNOXht+R4dMthJ11td5ExGIwk8ElDFhn5Qf9tKsvEs9H6sdSdP/AOWc819iuKpOiCgCMm4+Q0At59MWXvUXxaeyKzUecVO++Z823Hvknxj+0awmeiQ7q5I7roctg17cTH/w2wUdhkcbfQh9NW0VtZpNPzxRhHi+i+50HTHdFbKCEHLrrkFu1UVjl6dU+ap1txgaApp15S4LqVDWOdaWp0L3OcV7BnsSWKQD4alT9WKvovYzlvSCGJwnxTXu/wDZidNFsBJZT5bWSaMn4JVl9pqKy3Mu9Hp/hqQ5Pqbfob/MJ/lr/VxVKj3TE0/6xH9q6s5bpf8AGafIYvrJarrd42mgfVX+59EbDoWY9dfDgYoCfKGfL1mnR8TH9IUtSm/N/I2XTOo7ltDxF0wHkMbZ+oVKtuRjej7fbTX/ANfmipjWOdWX10eXLy4VZs5LMEdMztJVHZF+hRWXTeYo4XSkFC7mo7s596ya/pZ8Vv8AHw+s1ReflMzfRz16PJ9CkQa056MmOglkdAwoAYNIWCWdIWDHrNaMVMWVRDAqQBSESg8NfhL66EtqKq35cuT6H1JW7PKylulzxoPkkPtSVi1u8dhoH1V/ufRHF1Wbo2mjeNSWF1HdR99q5rImeQkhOWsv0Ag8wKlGWq8mLeWsbmk6cvY+DLzgmtMUsyRqz29wmqynYVPFW4qwPo31lZUkcRKNa0rcJL+e4pjTDRWXDZsjnJbyE9TNlv46j8nA9O8cQMacNVnY2F/C7hwkt6+a8uhz9QNgRk3HyGgFvPpiy96i+LT2RWatx5xU775nzbce+SfGP7RrCZ6JDurkiyOhVO+xBuy2H1pq+j4nO+kL/LXP5Ht01HvLAf5k5/2p99FbwI+j3eqckVbVB05ZHQsfdb8c47c+hpPvq6hvZznpD3afN/Iz+mhf+3szyuHHpQ/dUq25FHo+/wDbPl8zJ6G/zCf5a/1cVOj3SvT/AKxH9q6sx9P9Dby/vkngEQjFtHGWkkKZOHkJ2AE5ZMKVSm5PKLNF6SoW1BwnnOW9i8kb/QbRUYbDIGkEs05UyOoIUBc9VFz25DNtvHOpQhqowNI37u5ppYit31OD6WMdS4uYrWJg62mv1jDapnbIFRzyAy8rEcKqqyy8G80HaypU3Vktst3L7nCVUb0vToy8UWn9f656yqfdRw+l/XJ+zojF6W/FT/Hw+s1Td/lGV6O+vLk+hR4Nak9ETJUiSYwaRNMdAwoAKAPCs0wEyQNRaJJhlUcEhUhEoR36/CX10Leiqt+XLk+h9R1ujyopbpc8aD5JD7UlYtbvHYaB9Vf7n0RxdVm6CgDd6KaSzYdP1id/E5AmhJyEi8xyYcDUoTcWYN9Ywu4YeyS3P+eBdam0xWy4TW9wm7cysPZcH0EVlbJI43/dZ1uEo/z2plGaSYM9jdSWrnW1cmjfd1kLeC30EHtBrElHVeDtrO6jc0VUXt8mauTcfIaRlLefS9l71F8Wnsis1bjzip33zPm2498k+Mf2jWEz0SHdXJFkdCr99iC9lsfrRV9HxOd9IV+W+fyPfppX3KxPKWYelV+6ituRD0ef46i8l1Ksqg6gsjoWHu18f8q39qSrqO9nO+kPcp838jP6aG9wshzuJD6E/wCalW3GP6Pr/bN+XzMnob/MJ/lr/VxU6PdK9P8ArEf2rqzH6QdMryxvFt7cxBDbJIdeMu2uzuDtzGzJRSqTlF7CzRejKFzRc6mc5xsfkvI4jENNsTnUo92yKwyKwqkOY8qjW+mqnUkzc0tFWtN5UMvz2/Y54CoGxCgC9OjLxRaf1/rnrKp91HD6X9cn7OiMXpb8VP8AHw+s1Td/lmV6O+urk+hR1ak9CGDQNMYNImmSBpEkx0DCgZjg1snE1ikOq2iaYwai0TTHUWiRKHw1+EvrpLeiqt+XLk+h9RVuTykpbpc8aD5JD7UlYtbvHYaB9Vf7n0RxdVm6CgAoAs3oWkkzvk29UOpb+UTHWBy7dULn5BV9HO05r0hUf9b8dvu2GN0zhe6bMjwjBKG56oddX6S1KtvRZ6PN9nU4ZRXUm4+Q1SdCt59L2XvUXxaeyKzUecVO++Z823Hvknxj+0awmeiQ7q5I7vocugt7cQnZ11sGHaY33ehz6KtovaaTT8M0YT4PqvsdH0w2pewilA94ukLdiOrJ7RWrKy/Ca7QNRRuHHin9Snaxjry1ehe0IivLgjZJLFEp59WpY/WVfRWxs5b0gqZnCHBN+/8A9GH00XIMtlCDtVJpGHwiir7LUVnuRd6PQ/DUnyXU2/Q3+YT/AC1/q4qlR7piaf8AWI/tXVnLdL/jOP5DF9ZLVdbvG00D6q/3PojiKqN0FABQBenRl4otP6/1z1lU+6jh9L+uT9nRGJ0t+Kn+Ph9Zqq7/ACzK9HfXVyfQo6tSegjoGFICQNImmMGkSTHnQSyYoNbU1CZIGotE0yQNVuJYmMGok0z0g8NfhL66jjaiNV/65cn0PqGtueUlLdLnjQfJIfakrFrd47DQPqr/AHPoji6rN0dR0e2llPdSw33VdW9sRH1j9Ueu10y1GzBDZa27tqymk3tNXpWpXp0ozo5yntxt2Y8fI7c9FdgW1luLoITnqh4iMuQbUzyq3sYml/v1wlhxjnk/qbx7rDcGtur1kgVc2EanXmlficvCY7tp+gVLMYIwlTur+pnDb4+C+SKa0oxx7+7e6cagICRJnn1cK56q58TmST2k1jSlrPJ2FlaxtqKprm3xZp5Nx8hqJlrefTFl71F8Wnsis1HnFTvvmfNtx75J8Y/tGsJnokO6uSMnBsTktLmG6i2tC+eqTkHUjJlPYQSKaeHkruKEa9KVOW5/zJeWG4xY4rbNGGSRZU1ZbdyFkXPeGXPPzjlsNZSlGSOJrW1xZ1U2sNbn4HOnops9fMXNyEzz1M4ycuWtq1DsUbD+/wBfVxqxzx2/U6O4v8Pwi2WMukEcSnUhU60rnfsXexJ3k89pqeYwRr40ri9q6yTbe9+H2KS0kxl767lunGrr5LGmefVxL4K+sntJrGlLWeTs7O2jbUVTXtfFlndDfi+f5a/1cVX0e6c3p/1iP7V1ZyvS/wCM4/kMX1ktV1u8bTQPqr/c+iOIqo3QUAFAF6dGXii0/r/XPWVT7qOH0v65P2dEYvS34qf4+H1mqbv8oyvR315cn0KOrUnoQqYh0DCkAwaCSZLOkSyYQNbXBpkyYNIsTJA0sE0yQNVuJYpHrB4a/CX11DG0VV/65cn0PqKtqeWFLdLnjQfJIfakrFrd47DQPqr/AHPoji6rN0BFAE45nUZLI6A8FdlHoBoyRcIt5aT9hDt4neeJoH5BQMKAMsYnc7hdXAy/z5fvp6z4lP8AT0v+F7kYtItFQMMuPEbjyoEZHd8+WXdE+XLrpMvXTyyvsaX/ACvcjHO8neTvJ2k0ixbNiCgZ6xXMiDJJZIwTmQkjIM+eQNGWQlThLbKKfNIjLKznWd2c5ZZuxc5cszRkcYxisRWORCgkFABQBenRl4otP6/1z1lU+6jh9L+uT9nRGL0t+Kn+Ph9Zqm7/ACjK9HfXlyfQo6tSehhQAUxBQIKQwzoDJhg1tTTJkgaCSZIGolikTBpFiZ62579fhL66i47QqS/1y5M+pK2B5gUt0ueNB8kh9qSsWt3jsNA+qv8Ac+iOLqs3QUAFABQAUAFABQAUAFABQAUAFABQAUAFABQAUAFAF6dGXii0/r/XPWVT7qOH0v65P2dEYnS54qf4+H1mqrv8syfR711cmUcDWpPQkx0iQUAFMQqBDoGYANbM0SZIGgmmSBpkkyQNLBYpHtbnv0+EvrpBUf8ArlyZ9T1mnmpS3S540HySH2pKxa3eOw0F6q/3PojiiePKqzdFyYToRZdwwwTQR91S2rM0h98WQgZsPgl1HorJUFjDOPr6Tr9u5wk9RPd4Y++CnbmJoy8bjJ42ZGHJ1JBHpFY246+ElNKS3PaWxpBa4Ph0FtJPhiymYAe5qpOsFBJOsw51kS1YrajlLWd7d1JRp1WscW+Jq+kTCLKLDLe6tbVLdppYjmoybq3idtU7fJ6KVRLVykZOibivO5lTqTbwn8Gh6daOwR2eH9yWqJPc3EMeaAhnLxMcj2a2RpVIrCwGjLyo61TtZtxSb28yGlmF4ZhlkLVoDNezwMVm8JlcbOsOZ71c8wABwokoxWPElY17u8r9opYpp7vl5+0yIMAw/CrGO7xGA3c82qBEQGAdhnqKpIXYAc2PI9gp6sYrMiuV3c3td0reWrFePzb37eBL/AsOxezluLCDuO4hJHVjJAZAMwrqCVyI3MPsIo1YzWwX9XdWNZQry1ov27OK8dnA8OjvCLKbDrq5urRJ2hnl2subdWkUbao29p9NFNLVy0T0tcV4XEYUptJpbnxbNZieNYPNBJDa4S8dxMupA+rENWViAp2PzqLlFrCRk0bW+p1FOrWzFbWsvd7jeXeEYXg1tC15b93XM2YyID5sAC+qrHVVBmBnvOYqTUYLaYcLi8v6rVKWpFezlu2tmPi2jthf4c+JYdEbd4ldmhGwNqbXQqCQGy2gjfs50nGMo5ROhe3FtcKhcPKfjz3PPAwOizCLa7kuxcQJOI44CgcZhSxfMj0ClSSecl+m7irRjDs5NZzu9h0OjSYLiE00EWFqhgXWZpFXVYa2rsyY1OOrLwNfd/11tCM51Xt4N8zVaD4HaT4jisM1vHJHBMyxIwzEaiaRch5gB5qUIrWZl6Sua1O2oyhJptbXx2I4PFQiXNzGuqqpczqqg+CokYADzVS95vKDcqUW9+F0MekWl6dGXii0/r/XPWVT7qOH0v65P2dEYfS94qf4+H1mqrr8syNAeuLkyjAa1R3yZMGkWJjpEshQMKBCpiNeDW2aNAmMGotE0yQNIkmSBpk0z0jfIht+RBy55UmOX4otcT6ksLyOeKOeJg8cqK6MOKkZ+mstPJ53UhKEnGW9HC9KWislyFv7dS8kMWpLENrPECWDIOJGbbOIPZkaqsM7UbvQ1/GjmjU2JvKfB+fMrzQ7De68QtYcs06wSScR1UffHPsOQH+qqYLMjf6Qr9jbzl44wub2FuXhi/xSC4OJ20fUwvbmzZk6xmkOe/XzBJ6vZq/o9tZDX4s5OTg5f0sodm3l51vDZ7OficJpvorPLizJbxM63gSUso72PWOpIzHgMxrf6qqnBuWw3ujtIU4Weaj2xyufivoZfTNcrr2duCM44pZCOIDFVT2Wp1nuRV6P03idR+LS+b+Rl9I3iKw8tr/6706ncRToj16p/wDrqjpsVx2Kxt8PkmQMkzwxM/GEGInrN23dt3bCfJU5S1cGtoWs7idSMHtWXjjt3HEdLGDyJOuIhmlhmVEO3MROo71R/KRmR258xVdWO3JutCXEZU3QeySz7fujcdKUDXVhaXUAMsSP1jag1sopE719nDcPPUqu2OUYmhpqjcTp1NjezbxT3Eeia1eC2vLqYGKKRkKlwVzSNWLPt4d9v7DSpLCbY9OVI1KsKcNrXz8BdH0mvhGKOBkHnvGA5AwIcvppw7rDSsdW7pLgo9WVrhE6xz2sreDFPBI3wVdWP0CqE9p0txFzpzit7TXwLE6YLGR+5LpFaSJFkR2UFgpYqyk5cDkdvZ21dWW5nPaBqwi505PDePhkytBIWs8FvLi4UxrIZ5lVwVbq+qVBsPMrs55jnTh+GLbKtJSVe9hCntawvjn4Hn0Z4fJY2d7eXMbQhkVlDjVJiiRm1suXfbPJSpJxTbJaYrQuK1OlTeeXFs1XQ1n3VdZ7+5Uz8uuKVHezK0+sUoc30Nt0deNcb+Pf6+WpQ7zMXSvqlDl8kbDR/SG5vL65srixTueMzgS9U4XJX1V1tbNWzHKnGTbw0Y11aUqNCNWnU/E8bMr5cDgMb0fMmMXFhZR5+6jVUeBEpRWcseCAsfoA25CqZR/FhG/t7xRs41q78Pa9+Pa/uXRgGFrZ2sFqp1hCgUtllrOdrN2Zkk1lRWFg465ruvVlUfizkemS+jTD0gJ90nnQouzPVTMs3k3Dzisa7klDBuPR2jKV1rrck8+0pStYduANA0yYNIsTJZ1EmmFAwoA1lbo5rI86i0TTJA1BokmMGkTTJg0yaZ2fR7ps+HSCGUs9nI3fr4RhY/8AkQescfLvlCWryNXpLRyuY68O+vj5fQvi2nSVEljdZEkUMjqdZWU7iDWSnk4+UXFuMlho4jSXBJ7CWbFcLijLuhFzC0ZfJSQzSRAEbcwCw7MxxqmUXF60TdWl1TuYxtrlvC3PPwfyKlurySaZ7lm90klMpYbMnJzzHLs8lUN5eTq4UowpqmtyWDpz0jYgWEmVtrKjID1Jz1WKk/pc1FT7WRrP7LbYx+LHP7HNYlfy3UrzzyGSSTwmOQ2bgABsA7BUG23lmyo0YUYKFNYSNji+k9zd2sVnL1XVQ6mpqIVfvEKDM5nPYTTc21hmPb2FKhVdWGcvO98dvAeN6UXV7BFbz9VqQMrJqIVbMKUGZzOewmiU3JYYrawpW83OGcvi/bwPRdL7vuP/AA9+plg6vq/dYyzhP0e+DDaNmR4ZCn2jxgi9G0e27dZUs52PZ08fEno9pne2CdVEySxA5iKZS4TPfqEEEeTd2URqNBd6MoXMtaSxLivmSx/Ta9vozDI0cUTeFHCpXXHJiSSR2bKJVHLYRtdF0LeWust8X4GNhGlF1aW81pD1XVzly+uhZs3QIcjmMtgFJTaWCy4sKVeoqk85XB8HngaQComcdPgWnd9ZxrApjmiQZIsysxReCqykHLsOeVTjUaNZc6Jt68nN5TfAxtI9LbzEF6uZ0SIHPqoVKITwLZklvOcuylKbkWWmjqFs9aCy+LDFdL726t1tZJEWEKqlY01C4XLIMcySNg2bKbqNrAUNG29Gp2kU9bze7kY2j2Pz2Ejy2/V60iBG6xS41Qc9mRFKMnHcWXdnTuoqNTOzge+E6VXVpPc3MXVdZdsWl10LLrFmfvRns2saFNp5IV9H0a1ONOecR3Yfs4G9stNsZvZFtLfqRJLsDRw5FF4sSxIUDnl9NTVSctiMGpouxt49pUzhcXv8vAsjRXRyOwiIDGaeY69xcNteWQ7TtO3VzJyHbzJq+McHO3l5K5nndFbl4JBpZpLBh0HWyd/I2YhhByaV/sUcTw8uQqFWqqayyej9H1LypqQ3eL4fzwRQmN4rPezvczvru/mVEG5EHBR/ycySa1E6jnLLPRLWzp21JU6a2L4+bNcRUS5oVMhgM6AySBpE0yQNIsTHnSJZNZW5OaCmA6TRJMYNQaJpkgaiTTJA0Ekztuj3Tl8OcQTFpLORtq72gY73Ts5r5xt3zhPV5Gr0lo5XC14bJr4l7286SIkkbB0kUMjKcwykZgg8qyTkJRcW095V/SLoPqa9/Zp3u1riBR4PORBy5jhv51j1KfijpdE6VzijWfJ/J/JlbVSdIFABQAUAFABQAUAFABQAUAFABQAUAZOHWEtzMlvAhkkkOSqPpJPADiaEm3hFVatCjBzm8JF6aH6LRYdDqrlJNIAZpstrH9VeSjgPPWXCCijiL6+ndTy9kVuX88T30o0igw6AzSnNjmIogcmlfkOQ5nh6BSq1VTjlkbGxqXlXUh7X4IoLG8XmvZ3uZ31nc7B+iicEUcFH/O8mtPUqObyz0i0tKdrSVOmtnV8WYFQMkCKAaIkUyDREimQaCgQwaRJMlnSJ6xrq3JzwUgCmmA6GhpjBqDRNMYNQaJpkgaCSZ3XR3p22HuLa4LPZu3azW7Hey815r5xtzBshPGx7jVaS0arha8O/1+5ekEySIsiMro6hlZSGVlO0EHiKyDkmnF4e8qrpF0I6kvf2ae5HNp4VHvR4yIP1OY4b927HqU/FHUaJ0pr4o1nt8Hx8n58CuxVJ0IUAFABQAUAFABQAUAFABQAUAe9jZy3EqQQoZJJGyRRxPM8hxJ4UJZ2Irq1YUoOc3hIvLQvRSLDoeElxIB102X+xOSj6d57MuENVHE6Qv53U+EVuXz5mZpRpDDh1u08pzO6KIEBpZOQ7OJPAeilUqKnHLKrKzqXdVU4e18EUHj+Nz307XE7ZsdiqPAjTgqjgK1FSpKcss9GsrOla0lTprm/FmuqsywoGFABQAiKCLREimQaI0yI86AyYNbY0WQpjClgAoTAKeMgmPOotE0yQNQaJpkgaRNM73o206Ng4tbli1pI2xtpNs53sB+oeI84452Qnq7HuNRpPR3brtKfeXx+5eUbq6hlIdXUFWBDKykbCDxGVZByjTTwypOkPQg2xe9tEztz300Sj3g8WUfs+z9HybsepTxtR1WitKdrijVf4vB8fLn157+Aqk34UAFABQAUAFABQAUAFAHtaW0k0iQxI0kkjaqIu9m+zy8KEskKlSNOLnN4SLw0I0Sjw6LWbVkuZVHWyjaFG/q0/l7eO/kBlwhqo4rSOkJXU9myC3L5vzNhpNpBBh9uZ5m7I4x4cr/qr9p4UVKigssx7S0qXVTUprm+BQOkePz4hcNcTt2JGPAiTgq/fxrU1Kjm8s9AsrOnaU9SHtfizWA1UZyZIUiaYUDHQMKACgBEUCaIkUyDQsqZHBhla3BzxE0sEkwpZJBTwAUgCmA6i0STGDUWiaZIGok0ywOjfTxrJls7pi1o7ZK52m2Ynf8DmOG8cQbIT1dj3Gn0lo1Vk6lPvdfuXgCrqCCGV1zBGTKykfSKyDltqZUWn2grWzNdWcbPbsc5IUBZoG5qBvT2fJuxqlPG1HV6L0qqi7Ks8S8G/H79Tgdccx6aqN8LXHMemgMBrjmPTQGA1xzHpoDAa45j00BgNccx6aAwGuOY9NAYMiytZJ3EUEbTOxyCRjWPn5DtNCTZXUqQpR1pvC8y7NBtD0w+PrJNWS6lX3STeI139XH2czxPmAyoQ1V5nGaS0jK6liOyC3Lj5v+bDb6RY7BYW7XE7ZAbEQeHK/BVHP1U6lRQWWYtpaVLqoqdNfbzZ8/6TY/PiFw1xMcuEcY8GKPgo+08a1NSq6jyz0CysadpT1Ie18WaioGWOkPIwaCSZIGok0x0Eh50DyFABQAEUA0LKgjqmMy1uzmEzzZaQyBFLBJMVIkFMYUtwBTyA6TQ0xg1FommMGoNE0yxOjbT82ZWyu2LWrHKOQ7TbE8D/AJfqqcJ6ux7jTaS0b2uatJfi8Vx+5dyOGAZSGDAEEHMEHcQeIrJOXawPVHIUDyw1RyFAZYao5CgMsNUchQGWGqOQoDLDVHIUBlhqjkKAywyoEa3SDG4LG3a5nbJV2Ko8OSTgijifVvOwVCc1BZZk2lpUuqip01t6ebKB0l0gnxCczzHIDMRxg95En6q/aeNaqrUdR5Z6HY2NO0p6kN/i/FmoyqozMEaCLQUxBQAwaQ0yQNImmOkTHQAUDCgAoA8iK3RySZBlpk0zyZaCR5kUhpiqJPIUxhSwAUJgFMMjqLRNMkDUGiaZvcK0vxG1jEMF7LHGPBQ6siqOS64OqOwUKUlsTMapY29WWtOG33dDNHSDi/7+/wA3D+CnrS49PoRWi7T/AI+L+pIdIGL/AL+/zcP4KNaXHp9CS0Vaf8fF/UkOkDFv39/m4fwUtafHp9Ca0TZ/8fF/UkNPsW/f3+bh/BS158en0JLRFl+n8X9RjT7Fv35/m4fw1Fzn/wBdPoTWh7L9P4v6j/69xb9+f5uH8NQ7Wpx6E/7LY/p/F/UY09xX9+f5uH8NLtanHoSWhbH9P4v6j/68xX9+f5uH8NLtqnHoS/slj+n8X9TT4ri1zduJLmd52AyXXOxRx1QNg81VSlKXeZmW9pRt1q0opfziYNQMgVIQsqQhZUEcCoEKmIedIlkkDSJJks6RPIUDHQMKABhW6OLi2eRoL0QYUyaZ5sKCR5GkNCNRJoKaGFJgFCAKYIdRJokKgySGKRNExTJoYNDJJkwaiWJk6RYiQqLRYmOqiaGKRNDqLJCqIhUgFSEI0hCNAmKgixUxDpDJCkTRIUiaCgY6AP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Calibri" pitchFamily="34" charset="0"/>
            </a:endParaRPr>
          </a:p>
        </p:txBody>
      </p:sp>
      <p:pic>
        <p:nvPicPr>
          <p:cNvPr id="23557" name="Picture 6" descr="https://encrypted-tbn1.gstatic.com/images?q=tbn:ANd9GcQpWpFcDS5lahWfo7BDpU1WKaK_5JQn1fXR8wdTbi4cg3NZmhZm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313" y="928688"/>
            <a:ext cx="3071812" cy="328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8893175" cy="3068638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uk-UA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Пияцтво веде до алкоголізму. Етиловий спирт постійно присутній в організмі людини, він утворюється в процесі обміну речовин. Через травний тракт алкоголь розпадається до отруйного ацетальдегіду і надає на клітини та органи руйнівний вплив.</a:t>
            </a:r>
            <a:endParaRPr lang="ru-RU" b="1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Batang" pitchFamily="18" charset="-127"/>
              <a:cs typeface="Times New Roman" pitchFamily="18" charset="0"/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dirty="0">
              <a:latin typeface="Times New Roman" pitchFamily="18" charset="0"/>
              <a:ea typeface="Batang" pitchFamily="18" charset="-127"/>
              <a:cs typeface="Times New Roman" pitchFamily="18" charset="0"/>
            </a:endParaRPr>
          </a:p>
        </p:txBody>
      </p:sp>
      <p:pic>
        <p:nvPicPr>
          <p:cNvPr id="4" name="Рисунок 3" descr="333654654.jpe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29125" y="3000375"/>
            <a:ext cx="2735263" cy="3586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79" name="Picture 5" descr="http://www.province.ru/yaroslavl/media/k2/items/cache/dd34e32172fe0202ef287e574244e1d2_XL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4533900"/>
            <a:ext cx="3333750" cy="2324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273</TotalTime>
  <Words>914</Words>
  <Application>Microsoft Office PowerPoint</Application>
  <PresentationFormat>Экран (4:3)</PresentationFormat>
  <Paragraphs>65</Paragraphs>
  <Slides>29</Slides>
  <Notes>0</Notes>
  <HiddenSlides>0</HiddenSlides>
  <MMClips>6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Шаблон оформления</vt:lpstr>
      </vt:variant>
      <vt:variant>
        <vt:i4>4</vt:i4>
      </vt:variant>
      <vt:variant>
        <vt:lpstr>Заголовки слайдов</vt:lpstr>
      </vt:variant>
      <vt:variant>
        <vt:i4>29</vt:i4>
      </vt:variant>
    </vt:vector>
  </HeadingPairs>
  <TitlesOfParts>
    <vt:vector size="39" baseType="lpstr">
      <vt:lpstr>Arial</vt:lpstr>
      <vt:lpstr>Calibri</vt:lpstr>
      <vt:lpstr>Times New Roman</vt:lpstr>
      <vt:lpstr>Batang</vt:lpstr>
      <vt:lpstr>Arial Black</vt:lpstr>
      <vt:lpstr>Wingdings</vt:lpstr>
      <vt:lpstr>Тема Office</vt:lpstr>
      <vt:lpstr>Тема Office</vt:lpstr>
      <vt:lpstr>Тема Office</vt:lpstr>
      <vt:lpstr>Тема Office</vt:lpstr>
      <vt:lpstr>Презентація на тему:  “Вплив алкоголю  на організм людини”   Підготували:  учні 11 класу  Чепак Семен,  Ярошик Олег  </vt:lpstr>
      <vt:lpstr>Слайд 2</vt:lpstr>
      <vt:lpstr>Слайд 3</vt:lpstr>
      <vt:lpstr>Історія виникнення алкоголю.</vt:lpstr>
      <vt:lpstr>Слайд 5</vt:lpstr>
      <vt:lpstr>Слайд 6</vt:lpstr>
      <vt:lpstr>Слайд 7</vt:lpstr>
      <vt:lpstr>Слайд 8</vt:lpstr>
      <vt:lpstr>Слайд 9</vt:lpstr>
      <vt:lpstr>Слайд 10</vt:lpstr>
      <vt:lpstr>Системи організму, на які впливає алкоголь</vt:lpstr>
      <vt:lpstr>Серцево-судинна система</vt:lpstr>
      <vt:lpstr>Серце</vt:lpstr>
      <vt:lpstr>Гіпофіз</vt:lpstr>
      <vt:lpstr>Мозок</vt:lpstr>
      <vt:lpstr> Статева система </vt:lpstr>
      <vt:lpstr>Травна система</vt:lpstr>
      <vt:lpstr>Вплив алкоголю на печінку.</vt:lpstr>
      <vt:lpstr>Вплив алкоголю на шлунок і кишечник.</vt:lpstr>
      <vt:lpstr>Вплив на підшлункову залозу</vt:lpstr>
      <vt:lpstr>Вплив на шкіру:</vt:lpstr>
      <vt:lpstr>Слайд 22</vt:lpstr>
      <vt:lpstr>Алкоголь і вагітність</vt:lpstr>
      <vt:lpstr>Слайд 24</vt:lpstr>
      <vt:lpstr>Слайд 25</vt:lpstr>
      <vt:lpstr>Алкоголь підвищує ризик смерті</vt:lpstr>
      <vt:lpstr>Дружні поради.</vt:lpstr>
      <vt:lpstr>Слайд 28</vt:lpstr>
      <vt:lpstr>Висновок: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Наталья Евгеньевна Караваева</dc:creator>
  <cp:lastModifiedBy>Володя</cp:lastModifiedBy>
  <cp:revision>50</cp:revision>
  <dcterms:created xsi:type="dcterms:W3CDTF">2014-07-22T11:28:51Z</dcterms:created>
  <dcterms:modified xsi:type="dcterms:W3CDTF">2014-12-28T20:09:14Z</dcterms:modified>
</cp:coreProperties>
</file>